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customXml/itemProps2.xml" ContentType="application/vnd.openxmlformats-officedocument.customXmlPropertie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notesSlides/notesSlide3.xml" ContentType="application/vnd.openxmlformats-officedocument.presentationml.notesSlide+xml"/>
  <Default Extension="rels" ContentType="application/vnd.openxmlformats-package.relationship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Default Extension="pict" ContentType="image/pict"/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s/slide14.xml" ContentType="application/vnd.openxmlformats-officedocument.presentationml.slide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customXml/itemProps3.xml" ContentType="application/vnd.openxmlformats-officedocument.customXmlProperties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customXml/itemProps1.xml" ContentType="application/vnd.openxmlformats-officedocument.customXmlProperties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Default Extension="vml" ContentType="application/vnd.openxmlformats-officedocument.vmlDrawing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docProps/custom.xml" ContentType="application/vnd.openxmlformats-officedocument.custom-properties+xml"/>
  <Override PartName="/ppt/slides/slide4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4"/>
  </p:sldMasterIdLst>
  <p:notesMasterIdLst>
    <p:notesMasterId r:id="rId22"/>
  </p:notesMasterIdLst>
  <p:sldIdLst>
    <p:sldId id="453" r:id="rId5"/>
    <p:sldId id="357" r:id="rId6"/>
    <p:sldId id="358" r:id="rId7"/>
    <p:sldId id="362" r:id="rId8"/>
    <p:sldId id="437" r:id="rId9"/>
    <p:sldId id="436" r:id="rId10"/>
    <p:sldId id="451" r:id="rId11"/>
    <p:sldId id="439" r:id="rId12"/>
    <p:sldId id="452" r:id="rId13"/>
    <p:sldId id="440" r:id="rId14"/>
    <p:sldId id="448" r:id="rId15"/>
    <p:sldId id="434" r:id="rId16"/>
    <p:sldId id="400" r:id="rId17"/>
    <p:sldId id="450" r:id="rId18"/>
    <p:sldId id="441" r:id="rId19"/>
    <p:sldId id="443" r:id="rId20"/>
    <p:sldId id="446" r:id="rId2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mc="http://schemas.openxmlformats.org/markup-compatibility/2006" xmlns:mv="urn:schemas-microsoft-com:mac:vml" xmlns:p15="http://schemas.microsoft.com/office/powerpoint/2012/main" xmlns="" xmlns:p="http://schemas.openxmlformats.org/presentationml/2006/main" xmlns:r="http://schemas.openxmlformats.org/officeDocument/2006/relationships" xmlns:a="http://schemas.openxmlformats.org/drawingml/2006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1"/>
      </p:ext>
    </p:extLst>
  </p:showPr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32767"/>
    </p:ext>
    <p:ext uri="{FD5EFAAD-0ECE-453E-9831-46B23BE46B34}">
      <p15:chartTrackingRefBased xmlns:mc="http://schemas.openxmlformats.org/markup-compatibility/2006" xmlns:mv="urn:schemas-microsoft-com:mac:vml" xmlns:p15="http://schemas.microsoft.com/office/powerpoint/2012/main" xmlns="" xmlns:p="http://schemas.openxmlformats.org/presentationml/2006/main" xmlns:r="http://schemas.openxmlformats.org/officeDocument/2006/relationships" xmlns:a="http://schemas.openxmlformats.org/drawingml/2006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6D33F5-B98F-48A9-82F5-89BD72CAC166}" v="14" dt="2020-09-15T09:52:00.025"/>
  </p1510:revLst>
</p1510:revInfo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Style léger 1 - Accentuation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28803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-104" y="-1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68" Type="http://schemas.microsoft.com/office/2015/10/relationships/revisionInfo" Target="revisionInfo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ict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BC478-965B-5544-B0D0-E2A3DD99AB97}" type="datetimeFigureOut">
              <a:rPr lang="fr-FR" smtClean="0"/>
              <a:pPr/>
              <a:t>18/05/21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16EC9-81DC-F144-AFC7-90EE6CBA7C33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C1258-8CC6-D548-BA20-08435132F7F2}" type="slidenum">
              <a:rPr lang="fr-FR">
                <a:ea typeface="ＭＳ Ｐゴシック" pitchFamily="4" charset="-128"/>
                <a:cs typeface="ＭＳ Ｐゴシック" pitchFamily="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fr-FR">
              <a:ea typeface="ＭＳ Ｐゴシック" pitchFamily="4" charset="-128"/>
              <a:cs typeface="ＭＳ Ｐゴシック" pitchFamily="4" charset="-128"/>
            </a:endParaRPr>
          </a:p>
        </p:txBody>
      </p:sp>
      <p:sp>
        <p:nvSpPr>
          <p:cNvPr id="17411" name="Text Box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85800"/>
            <a:ext cx="6094412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Text Box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>
              <a:ea typeface="ＭＳ Ｐゴシック" pitchFamily="-100" charset="-128"/>
              <a:cs typeface="ＭＳ Ｐゴシック" pitchFamily="-100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469260-0D4C-704A-9493-1540D5C6D8F9}" type="slidenum">
              <a:rPr lang="fr-FR" smtClean="0">
                <a:ea typeface="ＭＳ Ｐゴシック" pitchFamily="4" charset="-128"/>
                <a:cs typeface="ＭＳ Ｐゴシック" pitchFamily="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fr-FR" smtClean="0">
              <a:ea typeface="ＭＳ Ｐゴシック" pitchFamily="4" charset="-128"/>
              <a:cs typeface="ＭＳ Ｐゴシック" pitchFamily="4" charset="-128"/>
            </a:endParaRPr>
          </a:p>
        </p:txBody>
      </p:sp>
      <p:sp>
        <p:nvSpPr>
          <p:cNvPr id="25603" name="Text Box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85800"/>
            <a:ext cx="6094412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Text Box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469260-0D4C-704A-9493-1540D5C6D8F9}" type="slidenum">
              <a:rPr lang="fr-FR" smtClean="0">
                <a:ea typeface="ＭＳ Ｐゴシック" pitchFamily="4" charset="-128"/>
                <a:cs typeface="ＭＳ Ｐゴシック" pitchFamily="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fr-FR" smtClean="0">
              <a:ea typeface="ＭＳ Ｐゴシック" pitchFamily="4" charset="-128"/>
              <a:cs typeface="ＭＳ Ｐゴシック" pitchFamily="4" charset="-128"/>
            </a:endParaRPr>
          </a:p>
        </p:txBody>
      </p:sp>
      <p:sp>
        <p:nvSpPr>
          <p:cNvPr id="25603" name="Text Box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85800"/>
            <a:ext cx="6094412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Text Box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469260-0D4C-704A-9493-1540D5C6D8F9}" type="slidenum">
              <a:rPr lang="fr-FR" smtClean="0">
                <a:ea typeface="ＭＳ Ｐゴシック" pitchFamily="4" charset="-128"/>
                <a:cs typeface="ＭＳ Ｐゴシック" pitchFamily="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fr-FR" smtClean="0">
              <a:ea typeface="ＭＳ Ｐゴシック" pitchFamily="4" charset="-128"/>
              <a:cs typeface="ＭＳ Ｐゴシック" pitchFamily="4" charset="-128"/>
            </a:endParaRPr>
          </a:p>
        </p:txBody>
      </p:sp>
      <p:sp>
        <p:nvSpPr>
          <p:cNvPr id="25603" name="Text Box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85800"/>
            <a:ext cx="6094412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Text Box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469260-0D4C-704A-9493-1540D5C6D8F9}" type="slidenum">
              <a:rPr lang="fr-FR" smtClean="0">
                <a:ea typeface="ＭＳ Ｐゴシック" pitchFamily="4" charset="-128"/>
                <a:cs typeface="ＭＳ Ｐゴシック" pitchFamily="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fr-FR" smtClean="0">
              <a:ea typeface="ＭＳ Ｐゴシック" pitchFamily="4" charset="-128"/>
              <a:cs typeface="ＭＳ Ｐゴシック" pitchFamily="4" charset="-128"/>
            </a:endParaRPr>
          </a:p>
        </p:txBody>
      </p:sp>
      <p:sp>
        <p:nvSpPr>
          <p:cNvPr id="25603" name="Text Box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85800"/>
            <a:ext cx="6094412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Text Box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469260-0D4C-704A-9493-1540D5C6D8F9}" type="slidenum">
              <a:rPr lang="fr-FR" smtClean="0">
                <a:ea typeface="ＭＳ Ｐゴシック" pitchFamily="4" charset="-128"/>
                <a:cs typeface="ＭＳ Ｐゴシック" pitchFamily="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fr-FR" smtClean="0">
              <a:ea typeface="ＭＳ Ｐゴシック" pitchFamily="4" charset="-128"/>
              <a:cs typeface="ＭＳ Ｐゴシック" pitchFamily="4" charset="-128"/>
            </a:endParaRPr>
          </a:p>
        </p:txBody>
      </p:sp>
      <p:sp>
        <p:nvSpPr>
          <p:cNvPr id="25603" name="Text Box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85800"/>
            <a:ext cx="6094412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4" name="Text Box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5D48E0-7DD0-B843-991B-5FF74D06B96D}" type="slidenum">
              <a:rPr lang="fr-FR" smtClean="0">
                <a:ea typeface="ＭＳ Ｐゴシック" pitchFamily="4" charset="-128"/>
                <a:cs typeface="ＭＳ Ｐゴシック" pitchFamily="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fr-FR" smtClean="0">
              <a:ea typeface="ＭＳ Ｐゴシック" pitchFamily="4" charset="-128"/>
              <a:cs typeface="ＭＳ Ｐゴシック" pitchFamily="4" charset="-128"/>
            </a:endParaRPr>
          </a:p>
        </p:txBody>
      </p:sp>
      <p:sp>
        <p:nvSpPr>
          <p:cNvPr id="72707" name="Text Box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85800"/>
            <a:ext cx="6094412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8" name="Text Box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>
              <a:ea typeface="ＭＳ Ｐゴシック" pitchFamily="-100" charset="-128"/>
              <a:cs typeface="ＭＳ Ｐゴシック" pitchFamily="-100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smtClean="0">
              <a:ea typeface="ＭＳ Ｐゴシック" pitchFamily="-100" charset="-128"/>
              <a:cs typeface="ＭＳ Ｐゴシック" pitchFamily="-100" charset="-128"/>
            </a:endParaRPr>
          </a:p>
        </p:txBody>
      </p:sp>
      <p:sp>
        <p:nvSpPr>
          <p:cNvPr id="14438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8861E43-78C0-E049-8BE4-9F8157546BFD}" type="slidenum">
              <a:rPr lang="fr-FR">
                <a:ea typeface="ＭＳ Ｐゴシック" pitchFamily="4" charset="-128"/>
                <a:cs typeface="ＭＳ Ｐゴシック" pitchFamily="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fr-FR">
              <a:ea typeface="ＭＳ Ｐゴシック" pitchFamily="4" charset="-128"/>
              <a:cs typeface="ＭＳ Ｐゴシック" pitchFamily="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6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4C1258-8CC6-D548-BA20-08435132F7F2}" type="slidenum">
              <a:rPr lang="fr-FR">
                <a:ea typeface="ＭＳ Ｐゴシック" pitchFamily="4" charset="-128"/>
                <a:cs typeface="ＭＳ Ｐゴシック" pitchFamily="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fr-FR">
              <a:ea typeface="ＭＳ Ｐゴシック" pitchFamily="4" charset="-128"/>
              <a:cs typeface="ＭＳ Ｐゴシック" pitchFamily="4" charset="-128"/>
            </a:endParaRPr>
          </a:p>
        </p:txBody>
      </p:sp>
      <p:sp>
        <p:nvSpPr>
          <p:cNvPr id="17411" name="Text Box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2588" y="685800"/>
            <a:ext cx="6094412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Text Box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>
              <a:ea typeface="ＭＳ Ｐゴシック" pitchFamily="-100" charset="-128"/>
              <a:cs typeface="ＭＳ Ｐゴシック" pitchFamily="-100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ED372915-15CE-4379-8A1F-F1B481732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F0B51-4137-42F2-9696-4B00605CC0D1}" type="datetimeFigureOut">
              <a:rPr lang="fr-FR"/>
              <a:pPr>
                <a:defRPr/>
              </a:pPr>
              <a:t>18/05/21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59ADDA1E-A8BD-4E62-B6A3-524717BB6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37821F7B-A086-4CC5-A495-87E3644FB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D83B0-100B-4C08-B1AB-189852D4312A}" type="slidenum">
              <a:rPr lang="fr-FR" altLang="fr-FR"/>
              <a:pPr/>
              <a:t>‹#›</a:t>
            </a:fld>
            <a:endParaRPr lang="fr-FR" altLang="fr-FR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xmlns:p="http://schemas.openxmlformats.org/presentationml/2006/main" xmlns:r="http://schemas.openxmlformats.org/officeDocument/2006/relationships" xmlns:a="http://schemas.openxmlformats.org/drawingml/2006/main" val="267653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2CE39-2786-724D-9A9E-CC65413A64F8}" type="datetime1">
              <a:rPr lang="fr-FR"/>
              <a:pPr>
                <a:defRPr/>
              </a:pPr>
              <a:t>18/05/21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91FF0-1F3B-C045-97FD-4C499F4EEDF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06374ABB-0BD0-4921-A786-AAE558AE3B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B88C0012-DB53-4608-9220-FDC37E52ED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F5C0FD04-1F7F-43DF-8CF0-D141D54005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ACCF846-1ADC-428E-9DBF-C112C12263A6}" type="datetimeFigureOut">
              <a:rPr lang="fr-FR"/>
              <a:pPr>
                <a:defRPr/>
              </a:pPr>
              <a:t>18/05/21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FEA0E9FD-A1DD-400D-A32E-EC6CA4343A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mc="http://schemas.openxmlformats.org/markup-compatibility/2006" xmlns:mv="urn:schemas-microsoft-com:mac:vml"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id="{E62A93EE-B4E5-433E-A2D7-894E2579D6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1A3E62BC-2A33-4CEF-867A-4DE413A676A7}" type="slidenum">
              <a:rPr lang="fr-FR" altLang="fr-FR"/>
              <a:pPr/>
              <a:t>‹#›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ador.fr/chrono.php" TargetMode="External"/><Relationship Id="rId4" Type="http://schemas.openxmlformats.org/officeDocument/2006/relationships/hyperlink" Target="http://www.acamus.net/index.php?option=com_content&amp;view=article&amp;id=305:trio&amp;catid=41:pour-se-divertir&amp;Itemid=219" TargetMode="External"/><Relationship Id="rId5" Type="http://schemas.openxmlformats.org/officeDocument/2006/relationships/hyperlink" Target="http://www.mathador.fr/solo.php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Relationship Id="rId3" Type="http://schemas.openxmlformats.org/officeDocument/2006/relationships/oleObject" Target="Macintosh%20HD:Users:erictrouillot:Desktop:ERIC:Mathador:Site%20MATHADOR.FR:SAUVEGARDE%2008-2013%20documents%20site%20mathador.fr:Enigme%201.doc!OLE_LINK7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22èmeSalonPar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5257" y="-1"/>
            <a:ext cx="4848225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2360852"/>
            <a:ext cx="12192000" cy="4497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2945" tIns="114621" rIns="82945" bIns="41473">
            <a:prstTxWarp prst="textNoShape">
              <a:avLst/>
            </a:prstTxWarp>
          </a:bodyPr>
          <a:lstStyle/>
          <a:p>
            <a:pPr algn="ctr">
              <a:lnSpc>
                <a:spcPct val="84000"/>
              </a:lnSpc>
              <a:spcBef>
                <a:spcPts val="136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8000" i="1" dirty="0" smtClean="0">
                <a:solidFill>
                  <a:srgbClr val="000000"/>
                </a:solidFill>
                <a:latin typeface="Calibri" pitchFamily="4" charset="0"/>
              </a:rPr>
              <a:t>DEFI 3 : </a:t>
            </a:r>
            <a:r>
              <a:rPr lang="fr-FR" sz="8000" i="1" dirty="0" err="1" smtClean="0">
                <a:solidFill>
                  <a:srgbClr val="000000"/>
                </a:solidFill>
                <a:latin typeface="Calibri" pitchFamily="4" charset="0"/>
              </a:rPr>
              <a:t>Mathador</a:t>
            </a:r>
            <a:endParaRPr lang="fr-FR" sz="8000" i="1" dirty="0" smtClean="0">
              <a:solidFill>
                <a:srgbClr val="000000"/>
              </a:solidFill>
              <a:latin typeface="Calibri" pitchFamily="4" charset="0"/>
            </a:endParaRPr>
          </a:p>
          <a:p>
            <a:pPr algn="ctr">
              <a:lnSpc>
                <a:spcPct val="84000"/>
              </a:lnSpc>
              <a:spcBef>
                <a:spcPts val="136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200" i="1" dirty="0" smtClean="0">
                <a:solidFill>
                  <a:srgbClr val="000000"/>
                </a:solidFill>
                <a:latin typeface="Calibri" pitchFamily="4" charset="0"/>
              </a:rPr>
              <a:t>Avez-vous trouvé le coup </a:t>
            </a:r>
            <a:r>
              <a:rPr lang="fr-FR" sz="3200" i="1" dirty="0" err="1" smtClean="0">
                <a:solidFill>
                  <a:srgbClr val="000000"/>
                </a:solidFill>
                <a:latin typeface="Calibri" pitchFamily="4" charset="0"/>
              </a:rPr>
              <a:t>Mathador</a:t>
            </a:r>
            <a:r>
              <a:rPr lang="fr-FR" sz="3200" i="1" dirty="0" smtClean="0">
                <a:solidFill>
                  <a:srgbClr val="000000"/>
                </a:solidFill>
                <a:latin typeface="Calibri" pitchFamily="4" charset="0"/>
              </a:rPr>
              <a:t> ?</a:t>
            </a:r>
          </a:p>
          <a:p>
            <a:pPr algn="ctr">
              <a:lnSpc>
                <a:spcPct val="84000"/>
              </a:lnSpc>
              <a:spcBef>
                <a:spcPts val="136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200" i="1" dirty="0" smtClean="0">
                <a:solidFill>
                  <a:srgbClr val="000000"/>
                </a:solidFill>
                <a:latin typeface="Calibri" pitchFamily="4" charset="0"/>
              </a:rPr>
              <a:t>Il faut fabriquer le </a:t>
            </a:r>
            <a:r>
              <a:rPr lang="fr-FR" sz="3200" i="1" dirty="0" err="1" smtClean="0">
                <a:solidFill>
                  <a:srgbClr val="000000"/>
                </a:solidFill>
                <a:latin typeface="Calibri" pitchFamily="4" charset="0"/>
              </a:rPr>
              <a:t>nombre-cible</a:t>
            </a:r>
            <a:r>
              <a:rPr lang="fr-FR" sz="3200" i="1" dirty="0" smtClean="0">
                <a:solidFill>
                  <a:srgbClr val="000000"/>
                </a:solidFill>
                <a:latin typeface="Calibri" pitchFamily="4" charset="0"/>
              </a:rPr>
              <a:t>  58 en utilisant les 5 nombres</a:t>
            </a:r>
          </a:p>
          <a:p>
            <a:pPr algn="ctr">
              <a:lnSpc>
                <a:spcPct val="84000"/>
              </a:lnSpc>
              <a:spcBef>
                <a:spcPts val="136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200" i="1" dirty="0" smtClean="0">
                <a:solidFill>
                  <a:srgbClr val="000000"/>
                </a:solidFill>
                <a:latin typeface="Calibri" pitchFamily="4" charset="0"/>
              </a:rPr>
              <a:t> 1 / 2 / 7 / 11 / 5  une fois chacun avec une addition, une soustraction, une multiplication et une division !</a:t>
            </a:r>
          </a:p>
          <a:p>
            <a:pPr algn="ctr">
              <a:lnSpc>
                <a:spcPct val="84000"/>
              </a:lnSpc>
              <a:spcBef>
                <a:spcPts val="136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200" i="1" dirty="0" smtClean="0">
                <a:solidFill>
                  <a:srgbClr val="000000"/>
                </a:solidFill>
                <a:latin typeface="Calibri" pitchFamily="4" charset="0"/>
              </a:rPr>
              <a:t>C’est à vous…</a:t>
            </a:r>
            <a:endParaRPr lang="fr-FR" sz="3200" i="1" dirty="0">
              <a:solidFill>
                <a:srgbClr val="000000"/>
              </a:solidFill>
              <a:latin typeface="Calibri" pitchFamily="4" charset="0"/>
            </a:endParaRPr>
          </a:p>
        </p:txBody>
      </p:sp>
      <p:pic>
        <p:nvPicPr>
          <p:cNvPr id="24580" name="Image 3" descr="images-1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7860" y="282233"/>
            <a:ext cx="3616118" cy="1829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1984967"/>
            <a:ext cx="12192000" cy="487303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2945" tIns="114621" rIns="82945" bIns="41473">
            <a:prstTxWarp prst="textNoShape">
              <a:avLst/>
            </a:prstTxWarp>
          </a:bodyPr>
          <a:lstStyle/>
          <a:p>
            <a:pPr algn="ctr">
              <a:lnSpc>
                <a:spcPct val="84000"/>
              </a:lnSpc>
              <a:spcBef>
                <a:spcPts val="136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6000" i="1" dirty="0" smtClean="0">
                <a:solidFill>
                  <a:srgbClr val="000000"/>
                </a:solidFill>
                <a:latin typeface="Calibri" pitchFamily="4" charset="0"/>
              </a:rPr>
              <a:t>On peut aussi jouer à </a:t>
            </a:r>
            <a:r>
              <a:rPr lang="fr-FR" sz="6000" i="1" dirty="0" err="1" smtClean="0">
                <a:solidFill>
                  <a:srgbClr val="000000"/>
                </a:solidFill>
                <a:latin typeface="Calibri" pitchFamily="4" charset="0"/>
              </a:rPr>
              <a:t>Mathador</a:t>
            </a:r>
            <a:r>
              <a:rPr lang="fr-FR" sz="6000" i="1" dirty="0" smtClean="0">
                <a:solidFill>
                  <a:srgbClr val="000000"/>
                </a:solidFill>
                <a:latin typeface="Calibri" pitchFamily="4" charset="0"/>
              </a:rPr>
              <a:t> avec un système de points. Le but est d’essayer d’en avoir le plus possible !</a:t>
            </a:r>
            <a:endParaRPr lang="fr-FR" sz="1000" i="1" dirty="0" smtClean="0">
              <a:solidFill>
                <a:srgbClr val="000000"/>
              </a:solidFill>
              <a:latin typeface="Calibri" pitchFamily="4" charset="0"/>
            </a:endParaRPr>
          </a:p>
          <a:p>
            <a:pPr algn="ctr">
              <a:lnSpc>
                <a:spcPct val="84000"/>
              </a:lnSpc>
              <a:spcBef>
                <a:spcPts val="136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600" i="1" dirty="0" smtClean="0">
                <a:solidFill>
                  <a:srgbClr val="000000"/>
                </a:solidFill>
                <a:latin typeface="Calibri" pitchFamily="4" charset="0"/>
              </a:rPr>
              <a:t>5 points dès qu’on a trouvé le </a:t>
            </a:r>
            <a:r>
              <a:rPr lang="fr-FR" sz="3600" i="1" dirty="0" err="1" smtClean="0">
                <a:solidFill>
                  <a:srgbClr val="000000"/>
                </a:solidFill>
                <a:latin typeface="Calibri" pitchFamily="4" charset="0"/>
              </a:rPr>
              <a:t>nombre-cible</a:t>
            </a:r>
            <a:r>
              <a:rPr lang="fr-FR" sz="3600" i="1" dirty="0" smtClean="0">
                <a:solidFill>
                  <a:srgbClr val="000000"/>
                </a:solidFill>
                <a:latin typeface="Calibri" pitchFamily="4" charset="0"/>
              </a:rPr>
              <a:t> et 1 point pour une addition, 1 point pour une multiplication, 2 points pour une soustraction et 3 points pour une division.</a:t>
            </a:r>
          </a:p>
          <a:p>
            <a:pPr algn="ctr">
              <a:lnSpc>
                <a:spcPct val="84000"/>
              </a:lnSpc>
              <a:spcBef>
                <a:spcPts val="136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600" i="1" dirty="0" smtClean="0">
                <a:solidFill>
                  <a:srgbClr val="000000"/>
                </a:solidFill>
                <a:latin typeface="Calibri" pitchFamily="4" charset="0"/>
              </a:rPr>
              <a:t>Le coup </a:t>
            </a:r>
            <a:r>
              <a:rPr lang="fr-FR" sz="3600" i="1" dirty="0" err="1" smtClean="0">
                <a:solidFill>
                  <a:srgbClr val="000000"/>
                </a:solidFill>
                <a:latin typeface="Calibri" pitchFamily="4" charset="0"/>
              </a:rPr>
              <a:t>Mathador</a:t>
            </a:r>
            <a:r>
              <a:rPr lang="fr-FR" sz="3600" i="1" dirty="0" smtClean="0">
                <a:solidFill>
                  <a:srgbClr val="000000"/>
                </a:solidFill>
                <a:latin typeface="Calibri" pitchFamily="4" charset="0"/>
              </a:rPr>
              <a:t> rapporte 13 points.</a:t>
            </a:r>
          </a:p>
        </p:txBody>
      </p:sp>
      <p:pic>
        <p:nvPicPr>
          <p:cNvPr id="24580" name="Image 3" descr="images-1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7860" y="282233"/>
            <a:ext cx="3616118" cy="1829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1"/>
          <p:cNvSpPr txBox="1">
            <a:spLocks noChangeArrowheads="1"/>
          </p:cNvSpPr>
          <p:nvPr/>
        </p:nvSpPr>
        <p:spPr bwMode="auto">
          <a:xfrm>
            <a:off x="0" y="2"/>
            <a:ext cx="12192000" cy="25767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2945" tIns="89476" rIns="82945" bIns="41473" anchor="ctr">
            <a:prstTxWarp prst="textNoShape">
              <a:avLst/>
            </a:prstTxWarp>
          </a:bodyPr>
          <a:lstStyle/>
          <a:p>
            <a:pPr algn="ctr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endParaRPr lang="fr-FR" sz="4000" dirty="0" smtClean="0">
              <a:solidFill>
                <a:srgbClr val="000000"/>
              </a:solidFill>
              <a:latin typeface="Calibri" pitchFamily="-100" charset="0"/>
            </a:endParaRPr>
          </a:p>
          <a:p>
            <a:pPr algn="ctr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fr-FR" sz="4000" dirty="0" smtClean="0">
                <a:solidFill>
                  <a:srgbClr val="000000"/>
                </a:solidFill>
                <a:latin typeface="Calibri" pitchFamily="-100" charset="0"/>
              </a:rPr>
              <a:t>Avec l’ordinateur, la tablette ou le </a:t>
            </a:r>
            <a:r>
              <a:rPr lang="fr-FR" sz="4000" dirty="0" err="1" smtClean="0">
                <a:solidFill>
                  <a:srgbClr val="000000"/>
                </a:solidFill>
                <a:latin typeface="Calibri" pitchFamily="-100" charset="0"/>
              </a:rPr>
              <a:t>smartphone</a:t>
            </a:r>
            <a:r>
              <a:rPr lang="fr-FR" sz="4000" dirty="0" smtClean="0">
                <a:solidFill>
                  <a:srgbClr val="000000"/>
                </a:solidFill>
                <a:latin typeface="Calibri" pitchFamily="-100" charset="0"/>
              </a:rPr>
              <a:t>, vous pouvez jouer à Trio ou à </a:t>
            </a:r>
            <a:r>
              <a:rPr lang="fr-FR" sz="4000" dirty="0" err="1" smtClean="0">
                <a:solidFill>
                  <a:srgbClr val="000000"/>
                </a:solidFill>
                <a:latin typeface="Calibri" pitchFamily="-100" charset="0"/>
              </a:rPr>
              <a:t>Mathador</a:t>
            </a:r>
            <a:r>
              <a:rPr lang="fr-FR" sz="4000" dirty="0" smtClean="0">
                <a:solidFill>
                  <a:srgbClr val="000000"/>
                </a:solidFill>
                <a:latin typeface="Calibri" pitchFamily="-100" charset="0"/>
              </a:rPr>
              <a:t> !</a:t>
            </a:r>
          </a:p>
        </p:txBody>
      </p:sp>
      <p:sp>
        <p:nvSpPr>
          <p:cNvPr id="71683" name="Text Box 2"/>
          <p:cNvSpPr txBox="1">
            <a:spLocks noChangeArrowheads="1"/>
          </p:cNvSpPr>
          <p:nvPr/>
        </p:nvSpPr>
        <p:spPr bwMode="auto">
          <a:xfrm>
            <a:off x="0" y="2872654"/>
            <a:ext cx="12192000" cy="398534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2945" tIns="151195" rIns="82945" bIns="41473">
            <a:prstTxWarp prst="textNoShape">
              <a:avLst/>
            </a:prstTxWarp>
          </a:bodyPr>
          <a:lstStyle/>
          <a:p>
            <a:pPr algn="ctr">
              <a:lnSpc>
                <a:spcPct val="84000"/>
              </a:lnSpc>
              <a:spcBef>
                <a:spcPts val="91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6000" dirty="0" smtClean="0">
                <a:solidFill>
                  <a:srgbClr val="0000FF"/>
                </a:solidFill>
                <a:latin typeface="Calibri" pitchFamily="-100" charset="0"/>
                <a:hlinkClick r:id="rId3"/>
              </a:rPr>
              <a:t>MATHADOR Chrono</a:t>
            </a:r>
            <a:endParaRPr lang="fr-FR" sz="2800" dirty="0" smtClean="0">
              <a:solidFill>
                <a:srgbClr val="0000FF"/>
              </a:solidFill>
              <a:latin typeface="Calibri" pitchFamily="-100" charset="0"/>
            </a:endParaRPr>
          </a:p>
          <a:p>
            <a:pPr algn="ctr">
              <a:lnSpc>
                <a:spcPct val="84000"/>
              </a:lnSpc>
              <a:spcBef>
                <a:spcPts val="91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endParaRPr lang="fr-FR" sz="800" dirty="0" smtClean="0">
              <a:solidFill>
                <a:srgbClr val="000000"/>
              </a:solidFill>
              <a:latin typeface="Calibri" pitchFamily="4" charset="0"/>
            </a:endParaRPr>
          </a:p>
          <a:p>
            <a:pPr algn="ctr">
              <a:lnSpc>
                <a:spcPct val="84000"/>
              </a:lnSpc>
              <a:spcBef>
                <a:spcPts val="91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6000" dirty="0" smtClean="0">
                <a:solidFill>
                  <a:srgbClr val="000000"/>
                </a:solidFill>
                <a:latin typeface="Calibri" pitchFamily="4" charset="0"/>
                <a:hlinkClick r:id="rId4"/>
              </a:rPr>
              <a:t>TRIO en ligne</a:t>
            </a:r>
            <a:endParaRPr lang="fr-FR" sz="6000" dirty="0" smtClean="0">
              <a:solidFill>
                <a:srgbClr val="000000"/>
              </a:solidFill>
              <a:latin typeface="Calibri" pitchFamily="4" charset="0"/>
            </a:endParaRPr>
          </a:p>
          <a:p>
            <a:pPr algn="ctr">
              <a:lnSpc>
                <a:spcPct val="84000"/>
              </a:lnSpc>
              <a:spcBef>
                <a:spcPts val="136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endParaRPr lang="fr-FR" sz="2000" dirty="0" smtClean="0">
              <a:solidFill>
                <a:srgbClr val="0000FF"/>
              </a:solidFill>
              <a:latin typeface="Calibri" pitchFamily="-100" charset="0"/>
              <a:hlinkClick r:id="rId3"/>
            </a:endParaRPr>
          </a:p>
          <a:p>
            <a:pPr algn="ctr">
              <a:lnSpc>
                <a:spcPct val="84000"/>
              </a:lnSpc>
              <a:spcBef>
                <a:spcPts val="136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5400" dirty="0">
                <a:solidFill>
                  <a:srgbClr val="0000FF"/>
                </a:solidFill>
                <a:latin typeface="Calibri" pitchFamily="-100" charset="0"/>
                <a:hlinkClick r:id="rId5"/>
              </a:rPr>
              <a:t>MATHADOR </a:t>
            </a:r>
            <a:r>
              <a:rPr lang="fr-FR" sz="5400" dirty="0" smtClean="0">
                <a:solidFill>
                  <a:srgbClr val="0000FF"/>
                </a:solidFill>
                <a:latin typeface="Calibri" pitchFamily="-100" charset="0"/>
                <a:hlinkClick r:id="rId5"/>
              </a:rPr>
              <a:t>Solo</a:t>
            </a:r>
            <a:endParaRPr lang="fr-FR" sz="2400" dirty="0" smtClean="0">
              <a:solidFill>
                <a:srgbClr val="0000FF"/>
              </a:solidFill>
              <a:latin typeface="Calibri" pitchFamily="-100" charset="0"/>
            </a:endParaRPr>
          </a:p>
          <a:p>
            <a:pPr algn="ctr">
              <a:lnSpc>
                <a:spcPct val="84000"/>
              </a:lnSpc>
              <a:spcBef>
                <a:spcPts val="1000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endParaRPr lang="fr-FR" dirty="0" smtClean="0">
              <a:solidFill>
                <a:srgbClr val="000000"/>
              </a:solidFill>
              <a:latin typeface="Calibri" pitchFamily="-100" charset="0"/>
            </a:endParaRPr>
          </a:p>
          <a:p>
            <a:pPr algn="ctr">
              <a:lnSpc>
                <a:spcPct val="84000"/>
              </a:lnSpc>
              <a:spcBef>
                <a:spcPts val="1000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endParaRPr lang="fr-FR" sz="4000" dirty="0">
              <a:solidFill>
                <a:srgbClr val="000000"/>
              </a:solidFill>
              <a:latin typeface="Calibri" pitchFamily="-100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ce réservé du contenu 2"/>
          <p:cNvSpPr txBox="1">
            <a:spLocks/>
          </p:cNvSpPr>
          <p:nvPr/>
        </p:nvSpPr>
        <p:spPr bwMode="auto">
          <a:xfrm>
            <a:off x="0" y="41275"/>
            <a:ext cx="12192000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  <a:buFont typeface="Arial" pitchFamily="-100" charset="0"/>
              <a:buNone/>
            </a:pPr>
            <a:endParaRPr lang="fr-FR" sz="2000">
              <a:latin typeface="Calibri" pitchFamily="-100" charset="0"/>
              <a:sym typeface="Wingdings" pitchFamily="-100" charset="2"/>
            </a:endParaRPr>
          </a:p>
          <a:p>
            <a:pPr>
              <a:spcBef>
                <a:spcPct val="20000"/>
              </a:spcBef>
              <a:buFont typeface="Arial" pitchFamily="-100" charset="0"/>
              <a:buNone/>
            </a:pPr>
            <a:r>
              <a:rPr lang="fr-FR" sz="3200">
                <a:latin typeface="Calibri" pitchFamily="-100" charset="0"/>
                <a:sym typeface="Wingdings" pitchFamily="-100" charset="2"/>
              </a:rPr>
              <a:t>		</a:t>
            </a:r>
            <a:endParaRPr lang="fr-FR" sz="3200">
              <a:latin typeface="Calibri" pitchFamily="-100" charset="0"/>
            </a:endParaRPr>
          </a:p>
          <a:p>
            <a:pPr>
              <a:spcBef>
                <a:spcPct val="20000"/>
              </a:spcBef>
              <a:buFont typeface="Arial" pitchFamily="-100" charset="0"/>
              <a:buNone/>
            </a:pPr>
            <a:endParaRPr lang="fr-FR" sz="2000">
              <a:latin typeface="Calibri" pitchFamily="-100" charset="0"/>
              <a:sym typeface="Wingdings" pitchFamily="-100" charset="2"/>
            </a:endParaRPr>
          </a:p>
          <a:p>
            <a:pPr>
              <a:spcBef>
                <a:spcPct val="20000"/>
              </a:spcBef>
              <a:buFont typeface="Wingdings" pitchFamily="-100" charset="2"/>
              <a:buChar char=""/>
            </a:pPr>
            <a:endParaRPr lang="fr-FR" sz="2000">
              <a:latin typeface="Calibri" pitchFamily="-100" charset="0"/>
              <a:sym typeface="Wingdings" pitchFamily="-100" charset="2"/>
            </a:endParaRPr>
          </a:p>
          <a:p>
            <a:pPr>
              <a:spcBef>
                <a:spcPct val="20000"/>
              </a:spcBef>
              <a:buFont typeface="Wingdings" pitchFamily="-100" charset="2"/>
              <a:buChar char=""/>
            </a:pPr>
            <a:endParaRPr lang="fr-FR" sz="2000">
              <a:latin typeface="Calibri" pitchFamily="-100" charset="0"/>
              <a:sym typeface="Wingdings" pitchFamily="-100" charset="2"/>
            </a:endParaRPr>
          </a:p>
          <a:p>
            <a:pPr>
              <a:spcBef>
                <a:spcPct val="20000"/>
              </a:spcBef>
              <a:buFont typeface="Wingdings" pitchFamily="-100" charset="2"/>
              <a:buChar char=""/>
            </a:pPr>
            <a:endParaRPr lang="fr-FR" sz="2000">
              <a:latin typeface="Calibri" pitchFamily="-100" charset="0"/>
            </a:endParaRPr>
          </a:p>
        </p:txBody>
      </p:sp>
      <p:pic>
        <p:nvPicPr>
          <p:cNvPr id="73731" name="Image 3" descr="Defi2-05112016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5325" y="2676176"/>
            <a:ext cx="5112872" cy="4181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0" y="2"/>
            <a:ext cx="12192000" cy="25767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2945" tIns="89476" rIns="82945" bIns="41473" anchor="ctr">
            <a:prstTxWarp prst="textNoShape">
              <a:avLst/>
            </a:prstTxWarp>
          </a:bodyPr>
          <a:lstStyle/>
          <a:p>
            <a:pPr algn="ctr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fr-FR" sz="3600" dirty="0" err="1" smtClean="0">
                <a:solidFill>
                  <a:srgbClr val="000000"/>
                </a:solidFill>
                <a:latin typeface="Calibri" pitchFamily="-100" charset="0"/>
              </a:rPr>
              <a:t>Mathador</a:t>
            </a: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 Chrono : même principe que </a:t>
            </a:r>
            <a:r>
              <a:rPr lang="fr-FR" sz="3600" dirty="0" err="1" smtClean="0">
                <a:solidFill>
                  <a:srgbClr val="000000"/>
                </a:solidFill>
                <a:latin typeface="Calibri" pitchFamily="-100" charset="0"/>
              </a:rPr>
              <a:t>Mathador</a:t>
            </a: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 avec les dés.</a:t>
            </a:r>
          </a:p>
          <a:p>
            <a:pPr algn="ctr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 Il faut essayer de fabriquer le </a:t>
            </a:r>
            <a:r>
              <a:rPr lang="fr-FR" sz="3600" dirty="0" err="1" smtClean="0">
                <a:solidFill>
                  <a:srgbClr val="000000"/>
                </a:solidFill>
                <a:latin typeface="Calibri" pitchFamily="-100" charset="0"/>
              </a:rPr>
              <a:t>nombre-cible</a:t>
            </a: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 en utilisant les 5 nombres, toutes les opérations sont possibles. La partie dure 3’, il faut essayer de cumuler le plus de points possibles.</a:t>
            </a:r>
          </a:p>
          <a:p>
            <a:pPr algn="ctr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C’est à vous…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12192000" cy="221921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2945" tIns="114621" rIns="82945" bIns="41473">
            <a:prstTxWarp prst="textNoShape">
              <a:avLst/>
            </a:prstTxWarp>
          </a:bodyPr>
          <a:lstStyle/>
          <a:p>
            <a:pPr algn="ctr">
              <a:lnSpc>
                <a:spcPct val="84000"/>
              </a:lnSpc>
              <a:spcBef>
                <a:spcPts val="136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8000" i="1" dirty="0" smtClean="0">
                <a:solidFill>
                  <a:srgbClr val="000000"/>
                </a:solidFill>
                <a:latin typeface="Calibri" pitchFamily="4" charset="0"/>
              </a:rPr>
              <a:t>Solution  Défi 1</a:t>
            </a:r>
          </a:p>
          <a:p>
            <a:pPr algn="ctr">
              <a:lnSpc>
                <a:spcPct val="84000"/>
              </a:lnSpc>
              <a:spcBef>
                <a:spcPts val="136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endParaRPr lang="fr-FR" sz="2000" i="1" dirty="0" smtClean="0">
              <a:solidFill>
                <a:srgbClr val="000000"/>
              </a:solidFill>
              <a:latin typeface="Calibri" pitchFamily="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1824690"/>
            <a:ext cx="12192000" cy="50333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2945" tIns="114621" rIns="82945" bIns="41473">
            <a:prstTxWarp prst="textNoShape">
              <a:avLst/>
            </a:prstTxWarp>
          </a:bodyPr>
          <a:lstStyle/>
          <a:p>
            <a:pPr algn="ctr">
              <a:lnSpc>
                <a:spcPct val="84000"/>
              </a:lnSpc>
              <a:spcBef>
                <a:spcPts val="81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Réponse : 43</a:t>
            </a:r>
          </a:p>
          <a:p>
            <a:pPr algn="ctr">
              <a:lnSpc>
                <a:spcPct val="84000"/>
              </a:lnSpc>
              <a:spcBef>
                <a:spcPts val="81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car</a:t>
            </a:r>
          </a:p>
          <a:p>
            <a:pPr algn="ctr">
              <a:lnSpc>
                <a:spcPct val="84000"/>
              </a:lnSpc>
              <a:spcBef>
                <a:spcPts val="81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Une paire de basket vaut 10 car 30:3 = 10 ou 10+10+10 = 30</a:t>
            </a:r>
          </a:p>
          <a:p>
            <a:pPr algn="ctr">
              <a:lnSpc>
                <a:spcPct val="84000"/>
              </a:lnSpc>
              <a:spcBef>
                <a:spcPts val="81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Le garçon vaut 5 car (20-10):2 = 5 ou 5+5+10 = 20</a:t>
            </a:r>
          </a:p>
          <a:p>
            <a:pPr algn="ctr">
              <a:lnSpc>
                <a:spcPct val="84000"/>
              </a:lnSpc>
              <a:spcBef>
                <a:spcPts val="81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Les 2 hamburgers valent 4 car (13-5):2 = 4 ou 4+4+5 = 13</a:t>
            </a:r>
          </a:p>
          <a:p>
            <a:pPr algn="ctr">
              <a:lnSpc>
                <a:spcPct val="84000"/>
              </a:lnSpc>
              <a:spcBef>
                <a:spcPts val="81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endParaRPr lang="fr-FR" sz="3600" dirty="0" smtClean="0">
              <a:solidFill>
                <a:srgbClr val="000000"/>
              </a:solidFill>
              <a:latin typeface="Calibri" pitchFamily="-100" charset="0"/>
            </a:endParaRPr>
          </a:p>
          <a:p>
            <a:pPr algn="ctr">
              <a:lnSpc>
                <a:spcPct val="84000"/>
              </a:lnSpc>
              <a:spcBef>
                <a:spcPts val="81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Calcul final : 5 + (10+5+4)x2 = 5 + 19x2 = 5 + 38 = 43</a:t>
            </a:r>
          </a:p>
          <a:p>
            <a:pPr algn="ctr">
              <a:lnSpc>
                <a:spcPct val="84000"/>
              </a:lnSpc>
              <a:spcBef>
                <a:spcPts val="81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Attention, le garçon a des baskets rouges et portent 2 hamburgers et priorité à la multiplication</a:t>
            </a:r>
          </a:p>
          <a:p>
            <a:pPr algn="ctr">
              <a:lnSpc>
                <a:spcPct val="84000"/>
              </a:lnSpc>
              <a:spcBef>
                <a:spcPts val="81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endParaRPr lang="fr-FR" sz="3600" dirty="0">
              <a:solidFill>
                <a:srgbClr val="000000"/>
              </a:solidFill>
              <a:latin typeface="Calibri" pitchFamily="-1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12192000" cy="202195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2945" tIns="114621" rIns="82945" bIns="41473">
            <a:prstTxWarp prst="textNoShape">
              <a:avLst/>
            </a:prstTxWarp>
          </a:bodyPr>
          <a:lstStyle/>
          <a:p>
            <a:pPr algn="ctr">
              <a:lnSpc>
                <a:spcPct val="84000"/>
              </a:lnSpc>
              <a:spcBef>
                <a:spcPts val="136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endParaRPr lang="fr-FR" sz="1000" i="1" dirty="0" smtClean="0">
              <a:solidFill>
                <a:srgbClr val="000000"/>
              </a:solidFill>
              <a:latin typeface="Calibri" pitchFamily="4" charset="0"/>
            </a:endParaRPr>
          </a:p>
          <a:p>
            <a:pPr algn="ctr">
              <a:lnSpc>
                <a:spcPct val="84000"/>
              </a:lnSpc>
              <a:spcBef>
                <a:spcPts val="136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8000" i="1" dirty="0" smtClean="0">
                <a:solidFill>
                  <a:srgbClr val="000000"/>
                </a:solidFill>
                <a:latin typeface="Calibri" pitchFamily="4" charset="0"/>
              </a:rPr>
              <a:t>Solution  Défi 2</a:t>
            </a:r>
          </a:p>
          <a:p>
            <a:pPr algn="ctr">
              <a:lnSpc>
                <a:spcPct val="84000"/>
              </a:lnSpc>
              <a:spcBef>
                <a:spcPts val="136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endParaRPr lang="fr-FR" sz="2000" i="1" dirty="0" smtClean="0">
              <a:solidFill>
                <a:srgbClr val="000000"/>
              </a:solidFill>
              <a:latin typeface="Calibri" pitchFamily="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2552100"/>
            <a:ext cx="12192000" cy="43058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2945" tIns="114621" rIns="82945" bIns="41473">
            <a:prstTxWarp prst="textNoShape">
              <a:avLst/>
            </a:prstTxWarp>
          </a:bodyPr>
          <a:lstStyle/>
          <a:p>
            <a:pPr algn="ctr">
              <a:lnSpc>
                <a:spcPct val="84000"/>
              </a:lnSpc>
              <a:spcBef>
                <a:spcPts val="81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1</a:t>
            </a:r>
            <a:r>
              <a:rPr lang="fr-FR" sz="3600" baseline="30000" dirty="0" smtClean="0">
                <a:solidFill>
                  <a:srgbClr val="000000"/>
                </a:solidFill>
                <a:latin typeface="Calibri" pitchFamily="-100" charset="0"/>
              </a:rPr>
              <a:t>ère</a:t>
            </a: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 colonne : 5x8 + 7 = 47</a:t>
            </a:r>
          </a:p>
          <a:p>
            <a:pPr algn="ctr">
              <a:lnSpc>
                <a:spcPct val="84000"/>
              </a:lnSpc>
              <a:spcBef>
                <a:spcPts val="81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5</a:t>
            </a:r>
            <a:r>
              <a:rPr lang="fr-FR" sz="3600" baseline="30000" dirty="0" smtClean="0">
                <a:solidFill>
                  <a:srgbClr val="000000"/>
                </a:solidFill>
                <a:latin typeface="Calibri" pitchFamily="-100" charset="0"/>
              </a:rPr>
              <a:t>ème</a:t>
            </a: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 ligne : 6x8 – 1 = 47</a:t>
            </a:r>
          </a:p>
          <a:p>
            <a:pPr algn="ctr">
              <a:lnSpc>
                <a:spcPct val="84000"/>
              </a:lnSpc>
              <a:spcBef>
                <a:spcPts val="81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7</a:t>
            </a:r>
            <a:r>
              <a:rPr lang="fr-FR" sz="3600" baseline="30000" dirty="0" smtClean="0">
                <a:solidFill>
                  <a:srgbClr val="000000"/>
                </a:solidFill>
                <a:latin typeface="Calibri" pitchFamily="-100" charset="0"/>
              </a:rPr>
              <a:t>ème</a:t>
            </a: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 ligne : 9x6 – 7 = 47</a:t>
            </a:r>
          </a:p>
          <a:p>
            <a:pPr algn="ctr">
              <a:lnSpc>
                <a:spcPct val="84000"/>
              </a:lnSpc>
              <a:spcBef>
                <a:spcPts val="81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En diagonale depuis 5 jaune (1</a:t>
            </a:r>
            <a:r>
              <a:rPr lang="fr-FR" sz="3600" baseline="30000" dirty="0" smtClean="0">
                <a:solidFill>
                  <a:srgbClr val="000000"/>
                </a:solidFill>
                <a:latin typeface="Calibri" pitchFamily="-100" charset="0"/>
              </a:rPr>
              <a:t>ère</a:t>
            </a: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 ligne) : 5x8 + 7 = 47 </a:t>
            </a:r>
          </a:p>
          <a:p>
            <a:pPr algn="ctr">
              <a:lnSpc>
                <a:spcPct val="84000"/>
              </a:lnSpc>
              <a:spcBef>
                <a:spcPts val="81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En diagonale depuis 9 rouge (1</a:t>
            </a:r>
            <a:r>
              <a:rPr lang="fr-FR" sz="3600" baseline="30000" dirty="0" smtClean="0">
                <a:solidFill>
                  <a:srgbClr val="000000"/>
                </a:solidFill>
                <a:latin typeface="Calibri" pitchFamily="-100" charset="0"/>
              </a:rPr>
              <a:t>ère</a:t>
            </a: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 ligne) : 9x5 + 2 = 47</a:t>
            </a:r>
          </a:p>
          <a:p>
            <a:pPr algn="ctr">
              <a:lnSpc>
                <a:spcPct val="84000"/>
              </a:lnSpc>
              <a:spcBef>
                <a:spcPts val="81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 </a:t>
            </a:r>
          </a:p>
          <a:p>
            <a:pPr algn="ctr">
              <a:lnSpc>
                <a:spcPct val="84000"/>
              </a:lnSpc>
              <a:spcBef>
                <a:spcPts val="81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Et il y a certainement encore d’autres solutions… </a:t>
            </a:r>
          </a:p>
          <a:p>
            <a:pPr algn="ctr">
              <a:lnSpc>
                <a:spcPct val="84000"/>
              </a:lnSpc>
              <a:spcBef>
                <a:spcPts val="81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endParaRPr lang="fr-FR" sz="3600" dirty="0">
              <a:solidFill>
                <a:srgbClr val="000000"/>
              </a:solidFill>
              <a:latin typeface="Calibri" pitchFamily="-1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0"/>
            <a:ext cx="12192000" cy="202195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2945" tIns="114621" rIns="82945" bIns="41473">
            <a:prstTxWarp prst="textNoShape">
              <a:avLst/>
            </a:prstTxWarp>
          </a:bodyPr>
          <a:lstStyle/>
          <a:p>
            <a:pPr algn="ctr">
              <a:lnSpc>
                <a:spcPct val="84000"/>
              </a:lnSpc>
              <a:spcBef>
                <a:spcPts val="136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endParaRPr lang="fr-FR" sz="1000" i="1" dirty="0" smtClean="0">
              <a:solidFill>
                <a:srgbClr val="000000"/>
              </a:solidFill>
              <a:latin typeface="Calibri" pitchFamily="4" charset="0"/>
            </a:endParaRPr>
          </a:p>
          <a:p>
            <a:pPr algn="ctr">
              <a:lnSpc>
                <a:spcPct val="84000"/>
              </a:lnSpc>
              <a:spcBef>
                <a:spcPts val="136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8000" i="1" dirty="0" smtClean="0">
                <a:solidFill>
                  <a:srgbClr val="000000"/>
                </a:solidFill>
                <a:latin typeface="Calibri" pitchFamily="4" charset="0"/>
              </a:rPr>
              <a:t>Solution  Défi 3</a:t>
            </a:r>
          </a:p>
          <a:p>
            <a:pPr algn="ctr">
              <a:lnSpc>
                <a:spcPct val="84000"/>
              </a:lnSpc>
              <a:spcBef>
                <a:spcPts val="136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endParaRPr lang="fr-FR" sz="2000" i="1" dirty="0" smtClean="0">
              <a:solidFill>
                <a:srgbClr val="000000"/>
              </a:solidFill>
              <a:latin typeface="Calibri" pitchFamily="4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2145244"/>
            <a:ext cx="12192000" cy="471275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2945" tIns="114621" rIns="82945" bIns="41473">
            <a:prstTxWarp prst="textNoShape">
              <a:avLst/>
            </a:prstTxWarp>
          </a:bodyPr>
          <a:lstStyle/>
          <a:p>
            <a:pPr algn="ctr">
              <a:lnSpc>
                <a:spcPct val="84000"/>
              </a:lnSpc>
              <a:spcBef>
                <a:spcPts val="81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5x11 + 2 + 1 = 58         (8 points  /  5+1+1+1) </a:t>
            </a:r>
          </a:p>
          <a:p>
            <a:pPr algn="ctr">
              <a:lnSpc>
                <a:spcPct val="84000"/>
              </a:lnSpc>
              <a:spcBef>
                <a:spcPts val="81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5x(11 + 1) – 2 = 58         (9 points  /  5+1+1+2) </a:t>
            </a:r>
          </a:p>
          <a:p>
            <a:pPr algn="ctr">
              <a:lnSpc>
                <a:spcPct val="84000"/>
              </a:lnSpc>
              <a:spcBef>
                <a:spcPts val="81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5x7 + 2x11 + 1 = 58           (9 points  /  5+1+1+1+1) </a:t>
            </a:r>
          </a:p>
          <a:p>
            <a:pPr algn="ctr">
              <a:lnSpc>
                <a:spcPct val="84000"/>
              </a:lnSpc>
              <a:spcBef>
                <a:spcPts val="81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7x(11 – 2) – 5:1 = 58           (13 points  /  5+1+2+2+3) </a:t>
            </a:r>
          </a:p>
          <a:p>
            <a:pPr algn="ctr">
              <a:lnSpc>
                <a:spcPct val="84000"/>
              </a:lnSpc>
              <a:spcBef>
                <a:spcPts val="81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Coup </a:t>
            </a:r>
            <a:r>
              <a:rPr lang="fr-FR" sz="3600" dirty="0" err="1" smtClean="0">
                <a:solidFill>
                  <a:srgbClr val="000000"/>
                </a:solidFill>
                <a:latin typeface="Calibri" pitchFamily="-100" charset="0"/>
              </a:rPr>
              <a:t>Mathador</a:t>
            </a: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   5x11 + (7 – 1):2 = 58         (18 points  /  5+13) </a:t>
            </a:r>
          </a:p>
          <a:p>
            <a:pPr algn="ctr">
              <a:lnSpc>
                <a:spcPct val="84000"/>
              </a:lnSpc>
              <a:spcBef>
                <a:spcPts val="81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Coup </a:t>
            </a:r>
            <a:r>
              <a:rPr lang="fr-FR" sz="3600" dirty="0" err="1" smtClean="0">
                <a:solidFill>
                  <a:srgbClr val="000000"/>
                </a:solidFill>
                <a:latin typeface="Calibri" pitchFamily="-100" charset="0"/>
              </a:rPr>
              <a:t>Mathador</a:t>
            </a: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   5x(11 + 2) – 7</a:t>
            </a: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  <a:sym typeface="Wingdings"/>
              </a:rPr>
              <a:t>:1</a:t>
            </a: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 = 58         (18 points  /  5+13) </a:t>
            </a:r>
          </a:p>
          <a:p>
            <a:pPr algn="ctr">
              <a:lnSpc>
                <a:spcPct val="84000"/>
              </a:lnSpc>
              <a:spcBef>
                <a:spcPts val="81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endParaRPr lang="fr-FR" sz="3600" dirty="0" smtClean="0">
              <a:solidFill>
                <a:srgbClr val="000000"/>
              </a:solidFill>
              <a:latin typeface="Calibri" pitchFamily="-100" charset="0"/>
            </a:endParaRPr>
          </a:p>
          <a:p>
            <a:pPr algn="ctr">
              <a:lnSpc>
                <a:spcPct val="84000"/>
              </a:lnSpc>
              <a:spcBef>
                <a:spcPts val="81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Et il y a certainement encore d’autres solutions… </a:t>
            </a:r>
          </a:p>
          <a:p>
            <a:pPr algn="ctr">
              <a:lnSpc>
                <a:spcPct val="84000"/>
              </a:lnSpc>
              <a:spcBef>
                <a:spcPts val="81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endParaRPr lang="fr-FR" sz="3600" dirty="0">
              <a:solidFill>
                <a:srgbClr val="000000"/>
              </a:solidFill>
              <a:latin typeface="Calibri" pitchFamily="-10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872067" y="-1"/>
            <a:ext cx="10259484" cy="337814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2945" tIns="89476" rIns="82945" bIns="41473" anchor="ctr">
            <a:prstTxWarp prst="textNoShape">
              <a:avLst/>
            </a:prstTxWarp>
          </a:bodyPr>
          <a:lstStyle/>
          <a:p>
            <a:pPr algn="ctr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fr-FR" sz="5400" dirty="0" smtClean="0">
                <a:solidFill>
                  <a:srgbClr val="000000"/>
                </a:solidFill>
                <a:latin typeface="Calibri" pitchFamily="-100" charset="0"/>
              </a:rPr>
              <a:t>J’espère que cette gymnastique des neurones vous a plu !</a:t>
            </a:r>
            <a:endParaRPr lang="fr-FR" sz="5400" dirty="0">
              <a:solidFill>
                <a:srgbClr val="000000"/>
              </a:solidFill>
              <a:latin typeface="Calibri" pitchFamily="-100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3809983"/>
            <a:ext cx="12192000" cy="232985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2945" tIns="114621" rIns="82945" bIns="41473">
            <a:prstTxWarp prst="textNoShape">
              <a:avLst/>
            </a:prstTxWarp>
          </a:bodyPr>
          <a:lstStyle/>
          <a:p>
            <a:pPr algn="ctr">
              <a:lnSpc>
                <a:spcPct val="84000"/>
              </a:lnSpc>
              <a:spcBef>
                <a:spcPts val="81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Vous pouvez m’envoyer vos solutions ou me contacter par mail</a:t>
            </a:r>
          </a:p>
          <a:p>
            <a:pPr algn="ctr">
              <a:lnSpc>
                <a:spcPct val="84000"/>
              </a:lnSpc>
              <a:spcBef>
                <a:spcPts val="81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 </a:t>
            </a:r>
          </a:p>
          <a:p>
            <a:pPr algn="ctr">
              <a:lnSpc>
                <a:spcPct val="84000"/>
              </a:lnSpc>
              <a:spcBef>
                <a:spcPts val="81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600" dirty="0" err="1" smtClean="0">
                <a:solidFill>
                  <a:srgbClr val="000000"/>
                </a:solidFill>
                <a:latin typeface="Calibri" pitchFamily="-100" charset="0"/>
              </a:rPr>
              <a:t>eric.trouillot@wanadoo.fr</a:t>
            </a:r>
            <a:endParaRPr lang="fr-FR" sz="3600" dirty="0">
              <a:solidFill>
                <a:srgbClr val="000000"/>
              </a:solidFill>
              <a:latin typeface="Calibri" pitchFamily="-100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/>
          <p:cNvSpPr txBox="1">
            <a:spLocks noChangeArrowheads="1"/>
          </p:cNvSpPr>
          <p:nvPr/>
        </p:nvSpPr>
        <p:spPr bwMode="auto">
          <a:xfrm>
            <a:off x="1498674" y="0"/>
            <a:ext cx="8624848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2945" tIns="137480" rIns="82945" bIns="41473" anchor="ctr">
            <a:prstTxWarp prst="textNoShape">
              <a:avLst/>
            </a:prstTxWarp>
          </a:bodyPr>
          <a:lstStyle/>
          <a:p>
            <a:endParaRPr lang="fr-FR" sz="5400" dirty="0" smtClean="0">
              <a:solidFill>
                <a:srgbClr val="000000"/>
              </a:solidFill>
              <a:latin typeface="Calibri" pitchFamily="4" charset="0"/>
            </a:endParaRPr>
          </a:p>
          <a:p>
            <a:r>
              <a:rPr lang="fr-FR" sz="8000" dirty="0" smtClean="0">
                <a:solidFill>
                  <a:srgbClr val="000000"/>
                </a:solidFill>
                <a:latin typeface="Calibri" pitchFamily="4" charset="0"/>
              </a:rPr>
              <a:t>Défis calcul mental</a:t>
            </a:r>
          </a:p>
          <a:p>
            <a:r>
              <a:rPr lang="fr-FR" sz="8000" dirty="0" err="1" smtClean="0">
                <a:solidFill>
                  <a:srgbClr val="000000"/>
                </a:solidFill>
                <a:latin typeface="Calibri" pitchFamily="4" charset="0"/>
              </a:rPr>
              <a:t>Mathador</a:t>
            </a:r>
            <a:endParaRPr lang="fr-FR" sz="8000" dirty="0" smtClean="0">
              <a:solidFill>
                <a:srgbClr val="000000"/>
              </a:solidFill>
              <a:latin typeface="Calibri" pitchFamily="4" charset="0"/>
            </a:endParaRPr>
          </a:p>
          <a:p>
            <a:endParaRPr lang="fr-FR" sz="5400" dirty="0" smtClean="0">
              <a:solidFill>
                <a:srgbClr val="000000"/>
              </a:solidFill>
              <a:latin typeface="Calibri" pitchFamily="4" charset="0"/>
            </a:endParaRPr>
          </a:p>
          <a:p>
            <a:r>
              <a:rPr lang="fr-FR" sz="5400" dirty="0" smtClean="0">
                <a:solidFill>
                  <a:srgbClr val="000000"/>
                </a:solidFill>
                <a:latin typeface="Calibri" pitchFamily="4" charset="0"/>
              </a:rPr>
              <a:t>Vendredi 28 mai     après-midi</a:t>
            </a:r>
          </a:p>
          <a:p>
            <a:endParaRPr lang="fr-FR" sz="2800" dirty="0" smtClean="0">
              <a:solidFill>
                <a:srgbClr val="000000"/>
              </a:solidFill>
              <a:latin typeface="Calibri" pitchFamily="4" charset="0"/>
            </a:endParaRPr>
          </a:p>
          <a:p>
            <a:r>
              <a:rPr lang="fr-FR" sz="3200" dirty="0" smtClean="0">
                <a:latin typeface="Calibri" pitchFamily="4" charset="0"/>
              </a:rPr>
              <a:t>Eric </a:t>
            </a:r>
            <a:r>
              <a:rPr lang="fr-FR" sz="3200" dirty="0" err="1">
                <a:latin typeface="Calibri" pitchFamily="4" charset="0"/>
              </a:rPr>
              <a:t>Trouillot</a:t>
            </a:r>
            <a:endParaRPr lang="fr-FR" sz="3200" dirty="0">
              <a:latin typeface="Calibri" pitchFamily="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xmlns:mv="urn:schemas-microsoft-com:mac:vml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val="3941655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872067" y="0"/>
            <a:ext cx="10259484" cy="1887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2945" tIns="89476" rIns="82945" bIns="41473" anchor="ctr">
            <a:prstTxWarp prst="textNoShape">
              <a:avLst/>
            </a:prstTxWarp>
          </a:bodyPr>
          <a:lstStyle/>
          <a:p>
            <a:pPr algn="ctr"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</a:tabLst>
            </a:pPr>
            <a:r>
              <a:rPr lang="fr-FR" sz="5400" dirty="0" smtClean="0">
                <a:solidFill>
                  <a:srgbClr val="000000"/>
                </a:solidFill>
                <a:latin typeface="Calibri" pitchFamily="-100" charset="0"/>
              </a:rPr>
              <a:t>Bienvenue sur le stand </a:t>
            </a:r>
            <a:r>
              <a:rPr lang="fr-FR" sz="5400" dirty="0" err="1" smtClean="0">
                <a:solidFill>
                  <a:srgbClr val="000000"/>
                </a:solidFill>
                <a:latin typeface="Calibri" pitchFamily="-100" charset="0"/>
              </a:rPr>
              <a:t>Mathador</a:t>
            </a:r>
            <a:r>
              <a:rPr lang="fr-FR" sz="5400" dirty="0" smtClean="0">
                <a:solidFill>
                  <a:srgbClr val="000000"/>
                </a:solidFill>
                <a:latin typeface="Calibri" pitchFamily="-100" charset="0"/>
              </a:rPr>
              <a:t> !</a:t>
            </a:r>
            <a:endParaRPr lang="fr-FR" sz="5400" dirty="0">
              <a:solidFill>
                <a:srgbClr val="000000"/>
              </a:solidFill>
              <a:latin typeface="Calibri" pitchFamily="-100" charset="0"/>
            </a:endParaRP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1887538"/>
            <a:ext cx="12192000" cy="14017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2945" tIns="114621" rIns="82945" bIns="41473">
            <a:prstTxWarp prst="textNoShape">
              <a:avLst/>
            </a:prstTxWarp>
          </a:bodyPr>
          <a:lstStyle/>
          <a:p>
            <a:pPr algn="ctr">
              <a:lnSpc>
                <a:spcPct val="84000"/>
              </a:lnSpc>
              <a:spcBef>
                <a:spcPts val="136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Je ne suis pas disponible pour le moment mais je vous ai préparé quelques défis !</a:t>
            </a:r>
            <a:endParaRPr lang="fr-FR" sz="3600" dirty="0">
              <a:solidFill>
                <a:srgbClr val="000000"/>
              </a:solidFill>
              <a:latin typeface="Calibri" pitchFamily="-100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3366139"/>
            <a:ext cx="12192000" cy="154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2945" tIns="114621" rIns="82945" bIns="41473">
            <a:prstTxWarp prst="textNoShape">
              <a:avLst/>
            </a:prstTxWarp>
          </a:bodyPr>
          <a:lstStyle/>
          <a:p>
            <a:pPr algn="ctr">
              <a:lnSpc>
                <a:spcPct val="84000"/>
              </a:lnSpc>
              <a:spcBef>
                <a:spcPts val="81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Bonne gymnastique des neurones, petite séance d’une vingtaine de minutes ou moins pour les rapides… ou plus pour…</a:t>
            </a:r>
            <a:endParaRPr lang="fr-FR" sz="3600" dirty="0">
              <a:solidFill>
                <a:srgbClr val="000000"/>
              </a:solidFill>
              <a:latin typeface="Calibri" pitchFamily="-100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5128859"/>
            <a:ext cx="12192000" cy="172914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2945" tIns="114621" rIns="82945" bIns="41473">
            <a:prstTxWarp prst="textNoShape">
              <a:avLst/>
            </a:prstTxWarp>
          </a:bodyPr>
          <a:lstStyle/>
          <a:p>
            <a:pPr algn="ctr">
              <a:lnSpc>
                <a:spcPct val="84000"/>
              </a:lnSpc>
              <a:spcBef>
                <a:spcPts val="81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Ces défis peuvent se chercher individuellement ou en équipe, c’est au choix.   </a:t>
            </a:r>
          </a:p>
          <a:p>
            <a:pPr algn="ctr">
              <a:lnSpc>
                <a:spcPct val="84000"/>
              </a:lnSpc>
              <a:spcBef>
                <a:spcPts val="81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Eric </a:t>
            </a:r>
            <a:r>
              <a:rPr lang="fr-FR" sz="3600" dirty="0" err="1" smtClean="0">
                <a:solidFill>
                  <a:srgbClr val="000000"/>
                </a:solidFill>
                <a:latin typeface="Calibri" pitchFamily="-100" charset="0"/>
              </a:rPr>
              <a:t>Trouillot</a:t>
            </a:r>
            <a:endParaRPr lang="fr-FR" sz="3600" dirty="0">
              <a:solidFill>
                <a:srgbClr val="000000"/>
              </a:solidFill>
              <a:latin typeface="Calibri" pitchFamily="-100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2693736"/>
            <a:ext cx="12192000" cy="41642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2945" tIns="114621" rIns="82945" bIns="41473">
            <a:prstTxWarp prst="textNoShape">
              <a:avLst/>
            </a:prstTxWarp>
          </a:bodyPr>
          <a:lstStyle/>
          <a:p>
            <a:pPr algn="ctr">
              <a:lnSpc>
                <a:spcPct val="84000"/>
              </a:lnSpc>
              <a:spcBef>
                <a:spcPts val="136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8000" i="1" dirty="0" smtClean="0">
                <a:solidFill>
                  <a:srgbClr val="000000"/>
                </a:solidFill>
                <a:latin typeface="Calibri" pitchFamily="4" charset="0"/>
              </a:rPr>
              <a:t>DEFI 1</a:t>
            </a:r>
          </a:p>
          <a:p>
            <a:pPr algn="ctr">
              <a:lnSpc>
                <a:spcPct val="84000"/>
              </a:lnSpc>
              <a:spcBef>
                <a:spcPts val="136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endParaRPr lang="fr-FR" sz="2000" i="1" dirty="0" smtClean="0">
              <a:solidFill>
                <a:srgbClr val="000000"/>
              </a:solidFill>
              <a:latin typeface="Calibri" pitchFamily="4" charset="0"/>
            </a:endParaRPr>
          </a:p>
          <a:p>
            <a:pPr algn="ctr">
              <a:lnSpc>
                <a:spcPct val="84000"/>
              </a:lnSpc>
              <a:spcBef>
                <a:spcPts val="136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5400" i="1" dirty="0" smtClean="0">
                <a:solidFill>
                  <a:srgbClr val="000000"/>
                </a:solidFill>
                <a:latin typeface="Calibri" pitchFamily="4" charset="0"/>
              </a:rPr>
              <a:t>Enigme très visuelle</a:t>
            </a:r>
          </a:p>
          <a:p>
            <a:pPr algn="ctr">
              <a:lnSpc>
                <a:spcPct val="84000"/>
              </a:lnSpc>
              <a:spcBef>
                <a:spcPts val="136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5400" i="1" dirty="0" smtClean="0">
                <a:solidFill>
                  <a:srgbClr val="000000"/>
                </a:solidFill>
                <a:latin typeface="Calibri" pitchFamily="4" charset="0"/>
              </a:rPr>
              <a:t>Soyez observateur et astucieux !</a:t>
            </a:r>
            <a:endParaRPr lang="fr-FR" sz="5400" i="1" dirty="0">
              <a:solidFill>
                <a:srgbClr val="000000"/>
              </a:solidFill>
              <a:latin typeface="Calibri" pitchFamily="4" charset="0"/>
            </a:endParaRPr>
          </a:p>
        </p:txBody>
      </p:sp>
      <p:pic>
        <p:nvPicPr>
          <p:cNvPr id="24580" name="Image 3" descr="images-1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7860" y="282233"/>
            <a:ext cx="3616118" cy="1829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6065862"/>
            <a:ext cx="12192000" cy="792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2945" tIns="114621" rIns="82945" bIns="41473">
            <a:prstTxWarp prst="textNoShape">
              <a:avLst/>
            </a:prstTxWarp>
          </a:bodyPr>
          <a:lstStyle/>
          <a:p>
            <a:pPr algn="ctr">
              <a:lnSpc>
                <a:spcPct val="84000"/>
              </a:lnSpc>
              <a:spcBef>
                <a:spcPts val="81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600" dirty="0" smtClean="0">
                <a:solidFill>
                  <a:srgbClr val="000000"/>
                </a:solidFill>
                <a:latin typeface="Calibri" pitchFamily="-100" charset="0"/>
              </a:rPr>
              <a:t>Solution à la fin, après tous les défis</a:t>
            </a:r>
            <a:endParaRPr lang="fr-FR" sz="3600" dirty="0">
              <a:solidFill>
                <a:srgbClr val="000000"/>
              </a:solidFill>
              <a:latin typeface="Calibri" pitchFamily="-100" charset="0"/>
            </a:endParaRPr>
          </a:p>
        </p:txBody>
      </p:sp>
      <p:pic>
        <p:nvPicPr>
          <p:cNvPr id="4" name="Image 3" descr="Logique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271" y="0"/>
            <a:ext cx="5080257" cy="6062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2360852"/>
            <a:ext cx="12192000" cy="4497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2945" tIns="114621" rIns="82945" bIns="41473">
            <a:prstTxWarp prst="textNoShape">
              <a:avLst/>
            </a:prstTxWarp>
          </a:bodyPr>
          <a:lstStyle/>
          <a:p>
            <a:pPr algn="ctr">
              <a:lnSpc>
                <a:spcPct val="84000"/>
              </a:lnSpc>
              <a:spcBef>
                <a:spcPts val="136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8000" i="1" dirty="0" smtClean="0">
                <a:solidFill>
                  <a:srgbClr val="000000"/>
                </a:solidFill>
                <a:latin typeface="Calibri" pitchFamily="4" charset="0"/>
              </a:rPr>
              <a:t>DEFI 2 : Trio</a:t>
            </a:r>
          </a:p>
          <a:p>
            <a:pPr algn="ctr">
              <a:lnSpc>
                <a:spcPct val="84000"/>
              </a:lnSpc>
              <a:spcBef>
                <a:spcPts val="136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200" i="1" dirty="0" smtClean="0">
                <a:solidFill>
                  <a:srgbClr val="000000"/>
                </a:solidFill>
                <a:latin typeface="Calibri" pitchFamily="4" charset="0"/>
              </a:rPr>
              <a:t>Dans la grille de nombres, il faut utiliser 3 nombres alignés (horizontalement, verticalement ou en diagonale) pour fabriquer le </a:t>
            </a:r>
            <a:r>
              <a:rPr lang="fr-FR" sz="3200" i="1" dirty="0" err="1" smtClean="0">
                <a:solidFill>
                  <a:srgbClr val="000000"/>
                </a:solidFill>
                <a:latin typeface="Calibri" pitchFamily="4" charset="0"/>
              </a:rPr>
              <a:t>nombre-cible</a:t>
            </a:r>
            <a:r>
              <a:rPr lang="fr-FR" sz="3200" i="1" dirty="0" smtClean="0">
                <a:solidFill>
                  <a:srgbClr val="000000"/>
                </a:solidFill>
                <a:latin typeface="Calibri" pitchFamily="4" charset="0"/>
              </a:rPr>
              <a:t> qui est écrit en gros sous la grille.</a:t>
            </a:r>
          </a:p>
          <a:p>
            <a:pPr algn="ctr">
              <a:lnSpc>
                <a:spcPct val="84000"/>
              </a:lnSpc>
              <a:spcBef>
                <a:spcPts val="136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200" i="1" dirty="0" smtClean="0">
                <a:solidFill>
                  <a:srgbClr val="000000"/>
                </a:solidFill>
                <a:latin typeface="Calibri" pitchFamily="4" charset="0"/>
              </a:rPr>
              <a:t>Toutes les opérations sont possibles. Il y a de nombreuses solutions. Possibilité d’en chercher le plus possible.</a:t>
            </a:r>
          </a:p>
          <a:p>
            <a:pPr algn="ctr">
              <a:lnSpc>
                <a:spcPct val="84000"/>
              </a:lnSpc>
              <a:spcBef>
                <a:spcPts val="136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200" i="1" dirty="0" smtClean="0">
                <a:solidFill>
                  <a:srgbClr val="000000"/>
                </a:solidFill>
                <a:latin typeface="Calibri" pitchFamily="4" charset="0"/>
              </a:rPr>
              <a:t>C’est à vous…</a:t>
            </a:r>
            <a:endParaRPr lang="fr-FR" sz="3200" i="1" dirty="0">
              <a:solidFill>
                <a:srgbClr val="000000"/>
              </a:solidFill>
              <a:latin typeface="Calibri" pitchFamily="4" charset="0"/>
            </a:endParaRPr>
          </a:p>
        </p:txBody>
      </p:sp>
      <p:pic>
        <p:nvPicPr>
          <p:cNvPr id="24580" name="Image 3" descr="images-1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7860" y="282233"/>
            <a:ext cx="3616118" cy="1829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5816106" y="5582705"/>
            <a:ext cx="220768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fr-FR" sz="9600" b="1" dirty="0">
                <a:latin typeface="Calibri" pitchFamily="-112" charset="0"/>
              </a:rPr>
              <a:t>47</a:t>
            </a:r>
            <a:endParaRPr lang="fr-FR" sz="9600" dirty="0">
              <a:latin typeface="Calibri" pitchFamily="-112" charset="0"/>
            </a:endParaRPr>
          </a:p>
        </p:txBody>
      </p:sp>
      <p:pic>
        <p:nvPicPr>
          <p:cNvPr id="20484" name="Image 4" descr="Trio14-15-1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602" y="0"/>
            <a:ext cx="10949192" cy="601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2360852"/>
            <a:ext cx="12192000" cy="449714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2945" tIns="114621" rIns="82945" bIns="41473">
            <a:prstTxWarp prst="textNoShape">
              <a:avLst/>
            </a:prstTxWarp>
          </a:bodyPr>
          <a:lstStyle/>
          <a:p>
            <a:pPr algn="ctr">
              <a:lnSpc>
                <a:spcPct val="84000"/>
              </a:lnSpc>
              <a:spcBef>
                <a:spcPts val="136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8000" i="1" dirty="0" smtClean="0">
                <a:solidFill>
                  <a:srgbClr val="000000"/>
                </a:solidFill>
                <a:latin typeface="Calibri" pitchFamily="4" charset="0"/>
              </a:rPr>
              <a:t>DEFI 3 : </a:t>
            </a:r>
            <a:r>
              <a:rPr lang="fr-FR" sz="8000" i="1" dirty="0" err="1" smtClean="0">
                <a:solidFill>
                  <a:srgbClr val="000000"/>
                </a:solidFill>
                <a:latin typeface="Calibri" pitchFamily="4" charset="0"/>
              </a:rPr>
              <a:t>Mathador</a:t>
            </a:r>
            <a:endParaRPr lang="fr-FR" sz="8000" i="1" dirty="0" smtClean="0">
              <a:solidFill>
                <a:srgbClr val="000000"/>
              </a:solidFill>
              <a:latin typeface="Calibri" pitchFamily="4" charset="0"/>
            </a:endParaRPr>
          </a:p>
          <a:p>
            <a:pPr algn="ctr">
              <a:lnSpc>
                <a:spcPct val="84000"/>
              </a:lnSpc>
              <a:spcBef>
                <a:spcPts val="136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200" i="1" dirty="0" smtClean="0">
                <a:solidFill>
                  <a:srgbClr val="000000"/>
                </a:solidFill>
                <a:latin typeface="Calibri" pitchFamily="4" charset="0"/>
              </a:rPr>
              <a:t>Un lancer de 5 dés blancs donnent 5 nombres.</a:t>
            </a:r>
          </a:p>
          <a:p>
            <a:pPr algn="ctr">
              <a:lnSpc>
                <a:spcPct val="84000"/>
              </a:lnSpc>
              <a:spcBef>
                <a:spcPts val="136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200" i="1" dirty="0" smtClean="0">
                <a:solidFill>
                  <a:srgbClr val="000000"/>
                </a:solidFill>
                <a:latin typeface="Calibri" pitchFamily="4" charset="0"/>
              </a:rPr>
              <a:t>Les 2 dés rouges déterminent le </a:t>
            </a:r>
            <a:r>
              <a:rPr lang="fr-FR" sz="3200" i="1" dirty="0" err="1" smtClean="0">
                <a:solidFill>
                  <a:srgbClr val="000000"/>
                </a:solidFill>
                <a:latin typeface="Calibri" pitchFamily="4" charset="0"/>
              </a:rPr>
              <a:t>nombre-cible</a:t>
            </a:r>
            <a:r>
              <a:rPr lang="fr-FR" sz="3200" i="1" dirty="0" smtClean="0">
                <a:solidFill>
                  <a:srgbClr val="000000"/>
                </a:solidFill>
                <a:latin typeface="Calibri" pitchFamily="4" charset="0"/>
              </a:rPr>
              <a:t> à fabriquer.</a:t>
            </a:r>
          </a:p>
          <a:p>
            <a:pPr algn="ctr">
              <a:lnSpc>
                <a:spcPct val="84000"/>
              </a:lnSpc>
              <a:spcBef>
                <a:spcPts val="136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200" i="1" dirty="0" smtClean="0">
                <a:solidFill>
                  <a:srgbClr val="000000"/>
                </a:solidFill>
                <a:latin typeface="Calibri" pitchFamily="4" charset="0"/>
              </a:rPr>
              <a:t>Toutes les opérations sont possibles. On peut utiliser 2 ou 3 ou 4 ou les 5 nombres mais une fois maximum.  Il y a de nombreuses solutions. Possibilité d’en chercher le plus possible.</a:t>
            </a:r>
          </a:p>
          <a:p>
            <a:pPr algn="ctr">
              <a:lnSpc>
                <a:spcPct val="84000"/>
              </a:lnSpc>
              <a:spcBef>
                <a:spcPts val="1363"/>
              </a:spcBef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5813" algn="l"/>
                <a:tab pos="5253038" algn="l"/>
                <a:tab pos="5908675" algn="l"/>
                <a:tab pos="6565900" algn="l"/>
                <a:tab pos="7223125" algn="l"/>
                <a:tab pos="7878763" algn="l"/>
                <a:tab pos="8535988" algn="l"/>
              </a:tabLst>
            </a:pPr>
            <a:r>
              <a:rPr lang="fr-FR" sz="3200" i="1" dirty="0" smtClean="0">
                <a:solidFill>
                  <a:srgbClr val="000000"/>
                </a:solidFill>
                <a:latin typeface="Calibri" pitchFamily="4" charset="0"/>
              </a:rPr>
              <a:t>C’est à vous…</a:t>
            </a:r>
            <a:endParaRPr lang="fr-FR" sz="3200" i="1" dirty="0">
              <a:solidFill>
                <a:srgbClr val="000000"/>
              </a:solidFill>
              <a:latin typeface="Calibri" pitchFamily="4" charset="0"/>
            </a:endParaRPr>
          </a:p>
        </p:txBody>
      </p:sp>
      <p:pic>
        <p:nvPicPr>
          <p:cNvPr id="24580" name="Image 3" descr="images-1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7860" y="282233"/>
            <a:ext cx="3616118" cy="1829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1308100" y="0"/>
          <a:ext cx="10092267" cy="5676900"/>
        </p:xfrm>
        <a:graphic>
          <a:graphicData uri="http://schemas.openxmlformats.org/presentationml/2006/ole">
            <p:oleObj spid="_x0000_s34818" name="Document" r:id="rId3" imgW="4622800" imgH="3467100" progId="Word.Document.12">
              <p:link updateAutomatic="1"/>
            </p:oleObj>
          </a:graphicData>
        </a:graphic>
      </p:graphicFrame>
      <p:sp>
        <p:nvSpPr>
          <p:cNvPr id="19460" name="Rectangle 3"/>
          <p:cNvSpPr>
            <a:spLocks noChangeArrowheads="1"/>
          </p:cNvSpPr>
          <p:nvPr/>
        </p:nvSpPr>
        <p:spPr bwMode="auto">
          <a:xfrm>
            <a:off x="0" y="5791201"/>
            <a:ext cx="12192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fr-FR" sz="4800" b="1" dirty="0"/>
              <a:t>58  avec  1 ; 2 ; 7 ; 11 et 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xmlns:a="http://schemas.openxmlformats.org/drawingml/2006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99DD401D725E419027BF6EC54E67B0" ma:contentTypeVersion="9" ma:contentTypeDescription="Crée un document." ma:contentTypeScope="" ma:versionID="a66063d4bcf2c6d4084f1af054886799">
  <xsd:schema xmlns:xsd="http://www.w3.org/2001/XMLSchema" xmlns:xs="http://www.w3.org/2001/XMLSchema" xmlns:p="http://schemas.microsoft.com/office/2006/metadata/properties" xmlns:ns3="63025075-ae51-488c-9302-8491d62aa1c5" xmlns:ns4="0919dce2-421f-4e14-98fe-8dadc2ca8278" targetNamespace="http://schemas.microsoft.com/office/2006/metadata/properties" ma:root="true" ma:fieldsID="75bc24e9ccc2979945817f68ece30486" ns3:_="" ns4:_="">
    <xsd:import namespace="63025075-ae51-488c-9302-8491d62aa1c5"/>
    <xsd:import namespace="0919dce2-421f-4e14-98fe-8dadc2ca827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025075-ae51-488c-9302-8491d62aa1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19dce2-421f-4e14-98fe-8dadc2ca827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2BB1CE2-8066-4B00-9BF2-DD79DF30669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76F71BE-3D57-4045-92A6-244D95E3E749}">
  <ds:schemaRefs>
    <ds:schemaRef ds:uri="http://purl.org/dc/elements/1.1/"/>
    <ds:schemaRef ds:uri="http://schemas.microsoft.com/office/2006/metadata/properties"/>
    <ds:schemaRef ds:uri="0919dce2-421f-4e14-98fe-8dadc2ca8278"/>
    <ds:schemaRef ds:uri="http://purl.org/dc/terms/"/>
    <ds:schemaRef ds:uri="63025075-ae51-488c-9302-8491d62aa1c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7366E8E-C06A-4CE6-9C48-3EBD995C69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3025075-ae51-488c-9302-8491d62aa1c5"/>
    <ds:schemaRef ds:uri="0919dce2-421f-4e14-98fe-8dadc2ca82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9387</TotalTime>
  <Words>787</Words>
  <Application>Microsoft Macintosh PowerPoint</Application>
  <PresentationFormat>Personnalisé</PresentationFormat>
  <Paragraphs>91</Paragraphs>
  <Slides>17</Slides>
  <Notes>9</Notes>
  <HiddenSlides>0</HiddenSlides>
  <MMClips>0</MMClips>
  <ScaleCrop>false</ScaleCrop>
  <HeadingPairs>
    <vt:vector size="6" baseType="variant">
      <vt:variant>
        <vt:lpstr>Modèle de conception</vt:lpstr>
      </vt:variant>
      <vt:variant>
        <vt:i4>1</vt:i4>
      </vt:variant>
      <vt:variant>
        <vt:lpstr>Liaisons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9" baseType="lpstr">
      <vt:lpstr>Thème Office</vt:lpstr>
      <vt:lpstr>Macintosh HD:Users:erictrouillot:Desktop:ERIC:Mathador:Site MATHADOR.FR:SAUVEGARDE 08-2013 documents site mathador.fr:Enigme 1.doc!OLE_LINK7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JAMET Cristine</dc:creator>
  <cp:lastModifiedBy>Utilisateur de la version d'évaluation de Office 2004</cp:lastModifiedBy>
  <cp:revision>201</cp:revision>
  <dcterms:created xsi:type="dcterms:W3CDTF">2021-05-18T16:04:25Z</dcterms:created>
  <dcterms:modified xsi:type="dcterms:W3CDTF">2021-05-18T16:04:31Z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0x0101008499DD401D725E419027BF6EC54E67B0</vt:lpwstr>
  </property>
  <property fmtid="{D5CDD505-2E9C-101B-9397-08002B2CF9AE}" pid="3" name="TypologieDocument">
    <vt:lpwstr>1;#N/A|590b5934-11d1-4345-ab40-b262c114c763</vt:lpwstr>
  </property>
</Properties>
</file>