
<file path=[Content_Types].xml><?xml version="1.0" encoding="utf-8"?>
<Types xmlns="http://schemas.openxmlformats.org/package/2006/content-types">
  <Override PartName="/ppt/notesSlides/notesSlide5.xml" ContentType="application/vnd.openxmlformats-officedocument.presentationml.notesSlide+xml"/>
  <Override PartName="/customXml/itemProps2.xml" ContentType="application/vnd.openxmlformats-officedocument.customXmlProperties+xml"/>
  <Override PartName="/ppt/slideLayouts/slideLayout1.xml" ContentType="application/vnd.openxmlformats-officedocument.presentationml.slideLayout+xml"/>
  <Default Extension="png" ContentType="image/png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notesSlides/notesSlide3.xml" ContentType="application/vnd.openxmlformats-officedocument.presentationml.notesSlide+xml"/>
  <Override PartName="/ppt/notesSlides/notesSlide10.xml" ContentType="application/vnd.openxmlformats-officedocument.presentationml.notesSlide+xml"/>
  <Override PartName="/ppt/tableStyles.xml" ContentType="application/vnd.openxmlformats-officedocument.presentationml.tableStyles+xml"/>
  <Default Extension="rels" ContentType="application/vnd.openxmlformats-package.relationships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8.xml" ContentType="application/vnd.openxmlformats-officedocument.presentationml.notesSlide+xml"/>
  <Override PartName="/ppt/slides/slide5.xml" ContentType="application/vnd.openxmlformats-officedocument.presentationml.slide+xml"/>
  <Override PartName="/ppt/slides/slide16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docProps/core.xml" ContentType="application/vnd.openxmlformats-package.core-properties+xml"/>
  <Override PartName="/ppt/slides/slide3.xml" ContentType="application/vnd.openxmlformats-officedocument.presentationml.slide+xml"/>
  <Override PartName="/ppt/slides/slide14.xml" ContentType="application/vnd.openxmlformats-officedocument.presentationml.slide+xml"/>
  <Override PartName="/docProps/app.xml" ContentType="application/vnd.openxmlformats-officedocument.extended-properties+xml"/>
  <Override PartName="/ppt/notesSlides/notesSlide6.xml" ContentType="application/vnd.openxmlformats-officedocument.presentationml.notesSlide+xml"/>
  <Override PartName="/customXml/itemProps3.xml" ContentType="application/vnd.openxmlformats-officedocument.customXmlProperties+xml"/>
  <Override PartName="/ppt/slides/slide1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notesSlides/notesSlide4.xml" ContentType="application/vnd.openxmlformats-officedocument.presentationml.notesSlide+xml"/>
  <Override PartName="/customXml/itemProps1.xml" ContentType="application/vnd.openxmlformats-officedocument.customXmlProperties+xml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2.xml" ContentType="application/vnd.openxmlformats-officedocument.presentationml.notesSlide+xml"/>
  <Override PartName="/ppt/notesSlides/notesSlide9.xml" ContentType="application/vnd.openxmlformats-officedocument.presentationml.notesSlide+xml"/>
  <Override PartName="/ppt/revisionInfo.xml" ContentType="application/vnd.ms-powerpoint.revisioninfo+xml"/>
  <Override PartName="/ppt/slides/slide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docProps/custom.xml" ContentType="application/vnd.openxmlformats-officedocument.custom-properties+xml"/>
  <Override PartName="/ppt/slides/slide4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notesSlides/notesSlide7.xml" ContentType="application/vnd.openxmlformats-officedocument.presentationml.notesSlide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4"/>
  </p:sldMasterIdLst>
  <p:notesMasterIdLst>
    <p:notesMasterId r:id="rId22"/>
  </p:notesMasterIdLst>
  <p:sldIdLst>
    <p:sldId id="448" r:id="rId5"/>
    <p:sldId id="357" r:id="rId6"/>
    <p:sldId id="358" r:id="rId7"/>
    <p:sldId id="362" r:id="rId8"/>
    <p:sldId id="437" r:id="rId9"/>
    <p:sldId id="436" r:id="rId10"/>
    <p:sldId id="413" r:id="rId11"/>
    <p:sldId id="439" r:id="rId12"/>
    <p:sldId id="428" r:id="rId13"/>
    <p:sldId id="440" r:id="rId14"/>
    <p:sldId id="447" r:id="rId15"/>
    <p:sldId id="434" r:id="rId16"/>
    <p:sldId id="400" r:id="rId17"/>
    <p:sldId id="438" r:id="rId18"/>
    <p:sldId id="441" r:id="rId19"/>
    <p:sldId id="443" r:id="rId20"/>
    <p:sldId id="446" r:id="rId2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a="http://schemas.openxmlformats.org/drawingml/2006/main" xmlns:r="http://schemas.openxmlformats.org/officeDocument/2006/relationships" xmlns:p="http://schemas.openxmlformats.org/presentationml/2006/main" xmlns="" xmlns:p15="http://schemas.microsoft.com/office/powerpoint/2012/main" xmlns:mv="urn:schemas-microsoft-com:mac:vml" xmlns:mc="http://schemas.openxmlformats.org/markup-compatibility/2006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present/>
    <p:sldAll/>
    <p:penClr>
      <a:prstClr val="red"/>
    </p:penClr>
    <p:extLst>
      <p:ext uri="{EC167BDD-8182-4AB7-AECC-EB403E3ABB37}">
        <p14:laserClr xmlns:a="http://schemas.openxmlformats.org/drawingml/2006/main" xmlns:r="http://schemas.openxmlformats.org/officeDocument/2006/relationships" xmlns:p="http://schemas.openxmlformats.org/presentationml/2006/main" xmlns="" xmlns:p14="http://schemas.microsoft.com/office/powerpoint/2010/main" xmlns:mv="urn:schemas-microsoft-com:mac:vml" xmlns:mc="http://schemas.openxmlformats.org/markup-compatibility/2006">
          <a:srgbClr val="FF0000"/>
        </p14:laserClr>
      </p:ext>
      <p:ext uri="{2FDB2607-1784-4EEB-B798-7EB5836EED8A}">
        <p14:showMediaCtrls xmlns:a="http://schemas.openxmlformats.org/drawingml/2006/main" xmlns:r="http://schemas.openxmlformats.org/officeDocument/2006/relationships" xmlns:p="http://schemas.openxmlformats.org/presentationml/2006/main" xmlns="" xmlns:p14="http://schemas.microsoft.com/office/powerpoint/2010/main" xmlns:mv="urn:schemas-microsoft-com:mac:vml" xmlns:mc="http://schemas.openxmlformats.org/markup-compatibility/2006" val="1"/>
      </p:ext>
    </p:extLst>
  </p:showPr>
  <p:extLst>
    <p:ext uri="{E76CE94A-603C-4142-B9EB-6D1370010A27}">
      <p14:discardImageEditData xmlns:a="http://schemas.openxmlformats.org/drawingml/2006/main" xmlns:r="http://schemas.openxmlformats.org/officeDocument/2006/relationships" xmlns:p="http://schemas.openxmlformats.org/presentationml/2006/main" xmlns="" xmlns:p14="http://schemas.microsoft.com/office/powerpoint/2010/main" xmlns:mv="urn:schemas-microsoft-com:mac:vml" xmlns:mc="http://schemas.openxmlformats.org/markup-compatibility/2006" val="0"/>
    </p:ext>
    <p:ext uri="{D31A062A-798A-4329-ABDD-BBA856620510}">
      <p14:defaultImageDpi xmlns:a="http://schemas.openxmlformats.org/drawingml/2006/main" xmlns:r="http://schemas.openxmlformats.org/officeDocument/2006/relationships" xmlns:p="http://schemas.openxmlformats.org/presentationml/2006/main" xmlns="" xmlns:p14="http://schemas.microsoft.com/office/powerpoint/2010/main" xmlns:mv="urn:schemas-microsoft-com:mac:vml" xmlns:mc="http://schemas.openxmlformats.org/markup-compatibility/2006" val="32767"/>
    </p:ext>
    <p:ext uri="{FD5EFAAD-0ECE-453E-9831-46B23BE46B34}">
      <p15:chartTrackingRefBased xmlns:a="http://schemas.openxmlformats.org/drawingml/2006/main" xmlns:r="http://schemas.openxmlformats.org/officeDocument/2006/relationships" xmlns:p="http://schemas.openxmlformats.org/presentationml/2006/main" xmlns="" xmlns:p15="http://schemas.microsoft.com/office/powerpoint/2012/main" xmlns:mv="urn:schemas-microsoft-com:mac:vml" xmlns:mc="http://schemas.openxmlformats.org/markup-compatibility/2006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B6D33F5-B98F-48A9-82F5-89BD72CAC166}" v="14" dt="2020-09-15T09:52:00.025"/>
  </p1510:revLst>
</p1510:revInfo>
</file>

<file path=ppt/tableStyles.xml><?xml version="1.0" encoding="utf-8"?>
<a:tblStyleLst xmlns:a="http://schemas.openxmlformats.org/drawingml/2006/main" def="{5C22544A-7EE6-4342-B048-85BDC9FD1C3A}">
  <a:tblStyle styleId="{5FD0F851-EC5A-4D38-B0AD-8093EC10F338}" styleName="Style léger 1 - Accentuation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Style léger 1 - Accentuation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horzBarState="maximized">
    <p:restoredLeft sz="28803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-104" y="-12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20" Type="http://schemas.openxmlformats.org/officeDocument/2006/relationships/slide" Target="slides/slide16.xml"/><Relationship Id="rId21" Type="http://schemas.openxmlformats.org/officeDocument/2006/relationships/slide" Target="slides/slide17.xml"/><Relationship Id="rId22" Type="http://schemas.openxmlformats.org/officeDocument/2006/relationships/notesMaster" Target="notesMasters/notesMaster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68" Type="http://schemas.microsoft.com/office/2015/10/relationships/revisionInfo" Target="revisionInfo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0BC478-965B-5544-B0D0-E2A3DD99AB97}" type="datetimeFigureOut">
              <a:rPr lang="fr-FR" smtClean="0"/>
              <a:pPr/>
              <a:t>18/05/21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616EC9-81DC-F144-AFC7-90EE6CBA7C33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34C1258-8CC6-D548-BA20-08435132F7F2}" type="slidenum">
              <a:rPr lang="fr-FR">
                <a:ea typeface="ＭＳ Ｐゴシック" pitchFamily="4" charset="-128"/>
                <a:cs typeface="ＭＳ Ｐゴシック" pitchFamily="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fr-FR">
              <a:ea typeface="ＭＳ Ｐゴシック" pitchFamily="4" charset="-128"/>
              <a:cs typeface="ＭＳ Ｐゴシック" pitchFamily="4" charset="-128"/>
            </a:endParaRPr>
          </a:p>
        </p:txBody>
      </p:sp>
      <p:sp>
        <p:nvSpPr>
          <p:cNvPr id="17411" name="Text Box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2588" y="685800"/>
            <a:ext cx="6094412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2" name="Text Box 2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>
              <a:ea typeface="ＭＳ Ｐゴシック" pitchFamily="-100" charset="-128"/>
              <a:cs typeface="ＭＳ Ｐゴシック" pitchFamily="-100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34C1258-8CC6-D548-BA20-08435132F7F2}" type="slidenum">
              <a:rPr lang="fr-FR">
                <a:ea typeface="ＭＳ Ｐゴシック" pitchFamily="4" charset="-128"/>
                <a:cs typeface="ＭＳ Ｐゴシック" pitchFamily="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fr-FR">
              <a:ea typeface="ＭＳ Ｐゴシック" pitchFamily="4" charset="-128"/>
              <a:cs typeface="ＭＳ Ｐゴシック" pitchFamily="4" charset="-128"/>
            </a:endParaRPr>
          </a:p>
        </p:txBody>
      </p:sp>
      <p:sp>
        <p:nvSpPr>
          <p:cNvPr id="17411" name="Text Box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2588" y="685800"/>
            <a:ext cx="6094412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2" name="Text Box 2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>
              <a:ea typeface="ＭＳ Ｐゴシック" pitchFamily="-100" charset="-128"/>
              <a:cs typeface="ＭＳ Ｐゴシック" pitchFamily="-100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C469260-0D4C-704A-9493-1540D5C6D8F9}" type="slidenum">
              <a:rPr lang="fr-FR" smtClean="0">
                <a:ea typeface="ＭＳ Ｐゴシック" pitchFamily="4" charset="-128"/>
                <a:cs typeface="ＭＳ Ｐゴシック" pitchFamily="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fr-FR" smtClean="0">
              <a:ea typeface="ＭＳ Ｐゴシック" pitchFamily="4" charset="-128"/>
              <a:cs typeface="ＭＳ Ｐゴシック" pitchFamily="4" charset="-128"/>
            </a:endParaRPr>
          </a:p>
        </p:txBody>
      </p:sp>
      <p:sp>
        <p:nvSpPr>
          <p:cNvPr id="25603" name="Text Box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2588" y="685800"/>
            <a:ext cx="6094412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4" name="Text Box 2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C469260-0D4C-704A-9493-1540D5C6D8F9}" type="slidenum">
              <a:rPr lang="fr-FR" smtClean="0">
                <a:ea typeface="ＭＳ Ｐゴシック" pitchFamily="4" charset="-128"/>
                <a:cs typeface="ＭＳ Ｐゴシック" pitchFamily="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fr-FR" smtClean="0">
              <a:ea typeface="ＭＳ Ｐゴシック" pitchFamily="4" charset="-128"/>
              <a:cs typeface="ＭＳ Ｐゴシック" pitchFamily="4" charset="-128"/>
            </a:endParaRPr>
          </a:p>
        </p:txBody>
      </p:sp>
      <p:sp>
        <p:nvSpPr>
          <p:cNvPr id="25603" name="Text Box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2588" y="685800"/>
            <a:ext cx="6094412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4" name="Text Box 2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C469260-0D4C-704A-9493-1540D5C6D8F9}" type="slidenum">
              <a:rPr lang="fr-FR" smtClean="0">
                <a:ea typeface="ＭＳ Ｐゴシック" pitchFamily="4" charset="-128"/>
                <a:cs typeface="ＭＳ Ｐゴシック" pitchFamily="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fr-FR" smtClean="0">
              <a:ea typeface="ＭＳ Ｐゴシック" pitchFamily="4" charset="-128"/>
              <a:cs typeface="ＭＳ Ｐゴシック" pitchFamily="4" charset="-128"/>
            </a:endParaRPr>
          </a:p>
        </p:txBody>
      </p:sp>
      <p:sp>
        <p:nvSpPr>
          <p:cNvPr id="25603" name="Text Box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2588" y="685800"/>
            <a:ext cx="6094412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4" name="Text Box 2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28F1712-0768-B041-9E63-0EA230C1F48A}" type="slidenum">
              <a:rPr lang="fr-FR">
                <a:ea typeface="ＭＳ Ｐゴシック" pitchFamily="4" charset="-128"/>
                <a:cs typeface="ＭＳ Ｐゴシック" pitchFamily="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fr-FR">
              <a:ea typeface="ＭＳ Ｐゴシック" pitchFamily="4" charset="-128"/>
              <a:cs typeface="ＭＳ Ｐゴシック" pitchFamily="4" charset="-128"/>
            </a:endParaRPr>
          </a:p>
        </p:txBody>
      </p:sp>
      <p:sp>
        <p:nvSpPr>
          <p:cNvPr id="64515" name="Text Box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2588" y="685800"/>
            <a:ext cx="6094412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Text Box 2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>
              <a:ea typeface="ＭＳ Ｐゴシック" pitchFamily="-100" charset="-128"/>
              <a:cs typeface="ＭＳ Ｐゴシック" pitchFamily="-100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C469260-0D4C-704A-9493-1540D5C6D8F9}" type="slidenum">
              <a:rPr lang="fr-FR" smtClean="0">
                <a:ea typeface="ＭＳ Ｐゴシック" pitchFamily="4" charset="-128"/>
                <a:cs typeface="ＭＳ Ｐゴシック" pitchFamily="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fr-FR" smtClean="0">
              <a:ea typeface="ＭＳ Ｐゴシック" pitchFamily="4" charset="-128"/>
              <a:cs typeface="ＭＳ Ｐゴシック" pitchFamily="4" charset="-128"/>
            </a:endParaRPr>
          </a:p>
        </p:txBody>
      </p:sp>
      <p:sp>
        <p:nvSpPr>
          <p:cNvPr id="25603" name="Text Box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2588" y="685800"/>
            <a:ext cx="6094412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4" name="Text Box 2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C469260-0D4C-704A-9493-1540D5C6D8F9}" type="slidenum">
              <a:rPr lang="fr-FR" smtClean="0">
                <a:ea typeface="ＭＳ Ｐゴシック" pitchFamily="4" charset="-128"/>
                <a:cs typeface="ＭＳ Ｐゴシック" pitchFamily="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fr-FR" smtClean="0">
              <a:ea typeface="ＭＳ Ｐゴシック" pitchFamily="4" charset="-128"/>
              <a:cs typeface="ＭＳ Ｐゴシック" pitchFamily="4" charset="-128"/>
            </a:endParaRPr>
          </a:p>
        </p:txBody>
      </p:sp>
      <p:sp>
        <p:nvSpPr>
          <p:cNvPr id="25603" name="Text Box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2588" y="685800"/>
            <a:ext cx="6094412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4" name="Text Box 2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85D48E0-7DD0-B843-991B-5FF74D06B96D}" type="slidenum">
              <a:rPr lang="fr-FR" smtClean="0">
                <a:ea typeface="ＭＳ Ｐゴシック" pitchFamily="4" charset="-128"/>
                <a:cs typeface="ＭＳ Ｐゴシック" pitchFamily="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fr-FR" smtClean="0">
              <a:ea typeface="ＭＳ Ｐゴシック" pitchFamily="4" charset="-128"/>
              <a:cs typeface="ＭＳ Ｐゴシック" pitchFamily="4" charset="-128"/>
            </a:endParaRPr>
          </a:p>
        </p:txBody>
      </p:sp>
      <p:sp>
        <p:nvSpPr>
          <p:cNvPr id="72707" name="Text Box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2588" y="685800"/>
            <a:ext cx="6094412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8" name="Text Box 2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>
              <a:ea typeface="ＭＳ Ｐゴシック" pitchFamily="-100" charset="-128"/>
              <a:cs typeface="ＭＳ Ｐゴシック" pitchFamily="-100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>
              <a:ea typeface="ＭＳ Ｐゴシック" pitchFamily="-100" charset="-128"/>
              <a:cs typeface="ＭＳ Ｐゴシック" pitchFamily="-100" charset="-128"/>
            </a:endParaRPr>
          </a:p>
        </p:txBody>
      </p:sp>
      <p:sp>
        <p:nvSpPr>
          <p:cNvPr id="14438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8861E43-78C0-E049-8BE4-9F8157546BFD}" type="slidenum">
              <a:rPr lang="fr-FR">
                <a:ea typeface="ＭＳ Ｐゴシック" pitchFamily="4" charset="-128"/>
                <a:cs typeface="ＭＳ Ｐゴシック" pitchFamily="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fr-FR">
              <a:ea typeface="ＭＳ Ｐゴシック" pitchFamily="4" charset="-128"/>
              <a:cs typeface="ＭＳ Ｐゴシック" pitchFamily="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="http://schemas.openxmlformats.org/drawingml/2006/main" xmlns:r="http://schemas.openxmlformats.org/officeDocument/2006/relationships" xmlns:p="http://schemas.openxmlformats.org/presentationml/2006/main" xmlns="" xmlns:a16="http://schemas.microsoft.com/office/drawing/2014/main" xmlns:mv="urn:schemas-microsoft-com:mac:vml" xmlns:mc="http://schemas.openxmlformats.org/markup-compatibility/2006" id="{ED372915-15CE-4379-8A1F-F1B4817324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2F0B51-4137-42F2-9696-4B00605CC0D1}" type="datetimeFigureOut">
              <a:rPr lang="fr-FR"/>
              <a:pPr>
                <a:defRPr/>
              </a:pPr>
              <a:t>18/05/21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="http://schemas.openxmlformats.org/drawingml/2006/main" xmlns:r="http://schemas.openxmlformats.org/officeDocument/2006/relationships" xmlns:p="http://schemas.openxmlformats.org/presentationml/2006/main" xmlns="" xmlns:a16="http://schemas.microsoft.com/office/drawing/2014/main" xmlns:mv="urn:schemas-microsoft-com:mac:vml" xmlns:mc="http://schemas.openxmlformats.org/markup-compatibility/2006" id="{59ADDA1E-A8BD-4E62-B6A3-524717BB6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="http://schemas.openxmlformats.org/drawingml/2006/main" xmlns:r="http://schemas.openxmlformats.org/officeDocument/2006/relationships" xmlns:p="http://schemas.openxmlformats.org/presentationml/2006/main" xmlns="" xmlns:a16="http://schemas.microsoft.com/office/drawing/2014/main" xmlns:mv="urn:schemas-microsoft-com:mac:vml" xmlns:mc="http://schemas.openxmlformats.org/markup-compatibility/2006" id="{37821F7B-A086-4CC5-A495-87E3644FB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BD83B0-100B-4C08-B1AB-189852D4312A}" type="slidenum">
              <a:rPr lang="fr-FR" altLang="fr-FR"/>
              <a:pPr/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a="http://schemas.openxmlformats.org/drawingml/2006/main" xmlns:r="http://schemas.openxmlformats.org/officeDocument/2006/relationships" xmlns:p="http://schemas.openxmlformats.org/presentationml/2006/main" xmlns="" xmlns:p14="http://schemas.microsoft.com/office/powerpoint/2010/main" xmlns:mv="urn:schemas-microsoft-com:mac:vml" xmlns:mc="http://schemas.openxmlformats.org/markup-compatibility/2006" val="267653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92CE39-2786-724D-9A9E-CC65413A64F8}" type="datetime1">
              <a:rPr lang="fr-FR"/>
              <a:pPr>
                <a:defRPr/>
              </a:pPr>
              <a:t>18/05/21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91FF0-1F3B-C045-97FD-4C499F4EEDFB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>
            <a:extLst>
              <a:ext uri="{FF2B5EF4-FFF2-40B4-BE49-F238E27FC236}">
                <a16:creationId xmlns:a="http://schemas.openxmlformats.org/drawingml/2006/main" xmlns:r="http://schemas.openxmlformats.org/officeDocument/2006/relationships" xmlns:p="http://schemas.openxmlformats.org/presentationml/2006/main" xmlns="" xmlns:a16="http://schemas.microsoft.com/office/drawing/2014/main" xmlns:mv="urn:schemas-microsoft-com:mac:vml" xmlns:mc="http://schemas.openxmlformats.org/markup-compatibility/2006" id="{06374ABB-0BD0-4921-A786-AAE558AE3B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="http://schemas.openxmlformats.org/drawingml/2006/main" xmlns:r="http://schemas.openxmlformats.org/officeDocument/2006/relationships" xmlns:p="http://schemas.openxmlformats.org/presentationml/2006/main"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:a="http://schemas.openxmlformats.org/drawingml/2006/main" xmlns:r="http://schemas.openxmlformats.org/officeDocument/2006/relationships" xmlns:p="http://schemas.openxmlformats.org/presentationml/2006/main" xmlns="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Modifiez le style du titre</a:t>
            </a:r>
          </a:p>
        </p:txBody>
      </p:sp>
      <p:sp>
        <p:nvSpPr>
          <p:cNvPr id="1027" name="Espace réservé du texte 2">
            <a:extLst>
              <a:ext uri="{FF2B5EF4-FFF2-40B4-BE49-F238E27FC236}">
                <a16:creationId xmlns:a="http://schemas.openxmlformats.org/drawingml/2006/main" xmlns:r="http://schemas.openxmlformats.org/officeDocument/2006/relationships" xmlns:p="http://schemas.openxmlformats.org/presentationml/2006/main" xmlns="" xmlns:a16="http://schemas.microsoft.com/office/drawing/2014/main" xmlns:mv="urn:schemas-microsoft-com:mac:vml" xmlns:mc="http://schemas.openxmlformats.org/markup-compatibility/2006" id="{B88C0012-DB53-4608-9220-FDC37E52ED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="http://schemas.openxmlformats.org/drawingml/2006/main" xmlns:r="http://schemas.openxmlformats.org/officeDocument/2006/relationships" xmlns:p="http://schemas.openxmlformats.org/presentationml/2006/main"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:a="http://schemas.openxmlformats.org/drawingml/2006/main" xmlns:r="http://schemas.openxmlformats.org/officeDocument/2006/relationships" xmlns:p="http://schemas.openxmlformats.org/presentationml/2006/main" xmlns="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="http://schemas.openxmlformats.org/drawingml/2006/main" xmlns:r="http://schemas.openxmlformats.org/officeDocument/2006/relationships" xmlns:p="http://schemas.openxmlformats.org/presentationml/2006/main" xmlns="" xmlns:a16="http://schemas.microsoft.com/office/drawing/2014/main" xmlns:mv="urn:schemas-microsoft-com:mac:vml" xmlns:mc="http://schemas.openxmlformats.org/markup-compatibility/2006" id="{F5C0FD04-1F7F-43DF-8CF0-D141D54005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ACCF846-1ADC-428E-9DBF-C112C12263A6}" type="datetimeFigureOut">
              <a:rPr lang="fr-FR"/>
              <a:pPr>
                <a:defRPr/>
              </a:pPr>
              <a:t>18/05/21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="http://schemas.openxmlformats.org/drawingml/2006/main" xmlns:r="http://schemas.openxmlformats.org/officeDocument/2006/relationships" xmlns:p="http://schemas.openxmlformats.org/presentationml/2006/main" xmlns="" xmlns:a16="http://schemas.microsoft.com/office/drawing/2014/main" xmlns:mv="urn:schemas-microsoft-com:mac:vml" xmlns:mc="http://schemas.openxmlformats.org/markup-compatibility/2006" id="{FEA0E9FD-A1DD-400D-A32E-EC6CA4343A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="http://schemas.openxmlformats.org/drawingml/2006/main" xmlns:r="http://schemas.openxmlformats.org/officeDocument/2006/relationships" xmlns:p="http://schemas.openxmlformats.org/presentationml/2006/main" xmlns="" xmlns:a16="http://schemas.microsoft.com/office/drawing/2014/main" xmlns:mv="urn:schemas-microsoft-com:mac:vml" xmlns:mc="http://schemas.openxmlformats.org/markup-compatibility/2006" id="{E62A93EE-B4E5-433E-A2D7-894E2579D6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1A3E62BC-2A33-4CEF-867A-4DE413A676A7}" type="slidenum">
              <a:rPr lang="fr-FR" altLang="fr-FR"/>
              <a:pPr/>
              <a:t>‹#›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ador.fr/chrono.php" TargetMode="External"/><Relationship Id="rId4" Type="http://schemas.openxmlformats.org/officeDocument/2006/relationships/hyperlink" Target="http://www.acamus.net/index.php?option=com_content&amp;view=article&amp;id=305:trio&amp;catid=41:pour-se-divertir&amp;Itemid=219" TargetMode="External"/><Relationship Id="rId5" Type="http://schemas.openxmlformats.org/officeDocument/2006/relationships/hyperlink" Target="http://www.mathador.fr/solo.php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22èmeSalonPari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65257" y="-1"/>
            <a:ext cx="4848225" cy="6858001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0" y="2360852"/>
            <a:ext cx="12192000" cy="449714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2945" tIns="114621" rIns="82945" bIns="41473">
            <a:prstTxWarp prst="textNoShape">
              <a:avLst/>
            </a:prstTxWarp>
          </a:bodyPr>
          <a:lstStyle/>
          <a:p>
            <a:pPr algn="ctr">
              <a:lnSpc>
                <a:spcPct val="84000"/>
              </a:lnSpc>
              <a:spcBef>
                <a:spcPts val="1363"/>
              </a:spcBef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r>
              <a:rPr lang="fr-FR" sz="8000" i="1" dirty="0" smtClean="0">
                <a:solidFill>
                  <a:srgbClr val="000000"/>
                </a:solidFill>
                <a:latin typeface="Calibri" pitchFamily="4" charset="0"/>
              </a:rPr>
              <a:t>DEFI 3 : </a:t>
            </a:r>
            <a:r>
              <a:rPr lang="fr-FR" sz="8000" i="1" dirty="0" err="1" smtClean="0">
                <a:solidFill>
                  <a:srgbClr val="000000"/>
                </a:solidFill>
                <a:latin typeface="Calibri" pitchFamily="4" charset="0"/>
              </a:rPr>
              <a:t>Mathador</a:t>
            </a:r>
            <a:endParaRPr lang="fr-FR" sz="8000" i="1" dirty="0" smtClean="0">
              <a:solidFill>
                <a:srgbClr val="000000"/>
              </a:solidFill>
              <a:latin typeface="Calibri" pitchFamily="4" charset="0"/>
            </a:endParaRPr>
          </a:p>
          <a:p>
            <a:pPr algn="ctr">
              <a:lnSpc>
                <a:spcPct val="84000"/>
              </a:lnSpc>
              <a:spcBef>
                <a:spcPts val="1363"/>
              </a:spcBef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r>
              <a:rPr lang="fr-FR" sz="3200" i="1" dirty="0" smtClean="0">
                <a:solidFill>
                  <a:srgbClr val="000000"/>
                </a:solidFill>
                <a:latin typeface="Calibri" pitchFamily="4" charset="0"/>
              </a:rPr>
              <a:t>Avez-vous trouvé le coup </a:t>
            </a:r>
            <a:r>
              <a:rPr lang="fr-FR" sz="3200" i="1" dirty="0" err="1" smtClean="0">
                <a:solidFill>
                  <a:srgbClr val="000000"/>
                </a:solidFill>
                <a:latin typeface="Calibri" pitchFamily="4" charset="0"/>
              </a:rPr>
              <a:t>Mathador</a:t>
            </a:r>
            <a:r>
              <a:rPr lang="fr-FR" sz="3200" i="1" dirty="0" smtClean="0">
                <a:solidFill>
                  <a:srgbClr val="000000"/>
                </a:solidFill>
                <a:latin typeface="Calibri" pitchFamily="4" charset="0"/>
              </a:rPr>
              <a:t> ?</a:t>
            </a:r>
          </a:p>
          <a:p>
            <a:pPr algn="ctr">
              <a:lnSpc>
                <a:spcPct val="84000"/>
              </a:lnSpc>
              <a:spcBef>
                <a:spcPts val="1363"/>
              </a:spcBef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r>
              <a:rPr lang="fr-FR" sz="3200" i="1" dirty="0" smtClean="0">
                <a:solidFill>
                  <a:srgbClr val="000000"/>
                </a:solidFill>
                <a:latin typeface="Calibri" pitchFamily="4" charset="0"/>
              </a:rPr>
              <a:t>Il faut fabriquer le </a:t>
            </a:r>
            <a:r>
              <a:rPr lang="fr-FR" sz="3200" i="1" dirty="0" err="1" smtClean="0">
                <a:solidFill>
                  <a:srgbClr val="000000"/>
                </a:solidFill>
                <a:latin typeface="Calibri" pitchFamily="4" charset="0"/>
              </a:rPr>
              <a:t>nombre-cible</a:t>
            </a:r>
            <a:r>
              <a:rPr lang="fr-FR" sz="3200" i="1" dirty="0" smtClean="0">
                <a:solidFill>
                  <a:srgbClr val="000000"/>
                </a:solidFill>
                <a:latin typeface="Calibri" pitchFamily="4" charset="0"/>
              </a:rPr>
              <a:t>  28 en utilisant les 5 nombres</a:t>
            </a:r>
          </a:p>
          <a:p>
            <a:pPr algn="ctr">
              <a:lnSpc>
                <a:spcPct val="84000"/>
              </a:lnSpc>
              <a:spcBef>
                <a:spcPts val="1363"/>
              </a:spcBef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r>
              <a:rPr lang="fr-FR" sz="3200" i="1" dirty="0" smtClean="0">
                <a:solidFill>
                  <a:srgbClr val="000000"/>
                </a:solidFill>
                <a:latin typeface="Calibri" pitchFamily="4" charset="0"/>
              </a:rPr>
              <a:t> 4 / 6 / 8 / 4 / 7  une fois chacun avec une addition, une soustraction, une multiplication et une division !</a:t>
            </a:r>
          </a:p>
          <a:p>
            <a:pPr algn="ctr">
              <a:lnSpc>
                <a:spcPct val="84000"/>
              </a:lnSpc>
              <a:spcBef>
                <a:spcPts val="1363"/>
              </a:spcBef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r>
              <a:rPr lang="fr-FR" sz="3200" i="1" dirty="0" smtClean="0">
                <a:solidFill>
                  <a:srgbClr val="000000"/>
                </a:solidFill>
                <a:latin typeface="Calibri" pitchFamily="4" charset="0"/>
              </a:rPr>
              <a:t>C’est à vous…</a:t>
            </a:r>
            <a:endParaRPr lang="fr-FR" sz="3200" i="1" dirty="0">
              <a:solidFill>
                <a:srgbClr val="000000"/>
              </a:solidFill>
              <a:latin typeface="Calibri" pitchFamily="4" charset="0"/>
            </a:endParaRPr>
          </a:p>
        </p:txBody>
      </p:sp>
      <p:pic>
        <p:nvPicPr>
          <p:cNvPr id="24580" name="Image 3" descr="images-1.jpe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07860" y="282233"/>
            <a:ext cx="3616118" cy="1829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0" y="1984967"/>
            <a:ext cx="12192000" cy="487303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2945" tIns="114621" rIns="82945" bIns="41473">
            <a:prstTxWarp prst="textNoShape">
              <a:avLst/>
            </a:prstTxWarp>
          </a:bodyPr>
          <a:lstStyle/>
          <a:p>
            <a:pPr algn="ctr">
              <a:lnSpc>
                <a:spcPct val="84000"/>
              </a:lnSpc>
              <a:spcBef>
                <a:spcPts val="1363"/>
              </a:spcBef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r>
              <a:rPr lang="fr-FR" sz="6000" i="1" dirty="0" smtClean="0">
                <a:solidFill>
                  <a:srgbClr val="000000"/>
                </a:solidFill>
                <a:latin typeface="Calibri" pitchFamily="4" charset="0"/>
              </a:rPr>
              <a:t>On peut aussi jouer à </a:t>
            </a:r>
            <a:r>
              <a:rPr lang="fr-FR" sz="6000" i="1" dirty="0" err="1" smtClean="0">
                <a:solidFill>
                  <a:srgbClr val="000000"/>
                </a:solidFill>
                <a:latin typeface="Calibri" pitchFamily="4" charset="0"/>
              </a:rPr>
              <a:t>Mathador</a:t>
            </a:r>
            <a:r>
              <a:rPr lang="fr-FR" sz="6000" i="1" dirty="0" smtClean="0">
                <a:solidFill>
                  <a:srgbClr val="000000"/>
                </a:solidFill>
                <a:latin typeface="Calibri" pitchFamily="4" charset="0"/>
              </a:rPr>
              <a:t> avec un système de points. Le but est d’essayer d’en avoir le plus possible !</a:t>
            </a:r>
            <a:endParaRPr lang="fr-FR" sz="1000" i="1" dirty="0" smtClean="0">
              <a:solidFill>
                <a:srgbClr val="000000"/>
              </a:solidFill>
              <a:latin typeface="Calibri" pitchFamily="4" charset="0"/>
            </a:endParaRPr>
          </a:p>
          <a:p>
            <a:pPr algn="ctr">
              <a:lnSpc>
                <a:spcPct val="84000"/>
              </a:lnSpc>
              <a:spcBef>
                <a:spcPts val="1363"/>
              </a:spcBef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r>
              <a:rPr lang="fr-FR" sz="3600" i="1" dirty="0" smtClean="0">
                <a:solidFill>
                  <a:srgbClr val="000000"/>
                </a:solidFill>
                <a:latin typeface="Calibri" pitchFamily="4" charset="0"/>
              </a:rPr>
              <a:t>5 points dès qu’on a trouvé le </a:t>
            </a:r>
            <a:r>
              <a:rPr lang="fr-FR" sz="3600" i="1" dirty="0" err="1" smtClean="0">
                <a:solidFill>
                  <a:srgbClr val="000000"/>
                </a:solidFill>
                <a:latin typeface="Calibri" pitchFamily="4" charset="0"/>
              </a:rPr>
              <a:t>nombre-cible</a:t>
            </a:r>
            <a:r>
              <a:rPr lang="fr-FR" sz="3600" i="1" dirty="0" smtClean="0">
                <a:solidFill>
                  <a:srgbClr val="000000"/>
                </a:solidFill>
                <a:latin typeface="Calibri" pitchFamily="4" charset="0"/>
              </a:rPr>
              <a:t> et 1 point pour une addition, 1 point pour une multiplication, 2 points pour une soustraction et 3 points pour une division.</a:t>
            </a:r>
          </a:p>
          <a:p>
            <a:pPr algn="ctr">
              <a:lnSpc>
                <a:spcPct val="84000"/>
              </a:lnSpc>
              <a:spcBef>
                <a:spcPts val="1363"/>
              </a:spcBef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r>
              <a:rPr lang="fr-FR" sz="3600" i="1" dirty="0" smtClean="0">
                <a:solidFill>
                  <a:srgbClr val="000000"/>
                </a:solidFill>
                <a:latin typeface="Calibri" pitchFamily="4" charset="0"/>
              </a:rPr>
              <a:t>Le coup </a:t>
            </a:r>
            <a:r>
              <a:rPr lang="fr-FR" sz="3600" i="1" dirty="0" err="1" smtClean="0">
                <a:solidFill>
                  <a:srgbClr val="000000"/>
                </a:solidFill>
                <a:latin typeface="Calibri" pitchFamily="4" charset="0"/>
              </a:rPr>
              <a:t>Mathador</a:t>
            </a:r>
            <a:r>
              <a:rPr lang="fr-FR" sz="3600" i="1" dirty="0" smtClean="0">
                <a:solidFill>
                  <a:srgbClr val="000000"/>
                </a:solidFill>
                <a:latin typeface="Calibri" pitchFamily="4" charset="0"/>
              </a:rPr>
              <a:t> rapporte 13 points.</a:t>
            </a:r>
          </a:p>
        </p:txBody>
      </p:sp>
      <p:pic>
        <p:nvPicPr>
          <p:cNvPr id="24580" name="Image 3" descr="images-1.jpe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07860" y="282233"/>
            <a:ext cx="3616118" cy="1829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Text Box 1"/>
          <p:cNvSpPr txBox="1">
            <a:spLocks noChangeArrowheads="1"/>
          </p:cNvSpPr>
          <p:nvPr/>
        </p:nvSpPr>
        <p:spPr bwMode="auto">
          <a:xfrm>
            <a:off x="0" y="2"/>
            <a:ext cx="12192000" cy="25767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2945" tIns="89476" rIns="82945" bIns="41473" anchor="ctr">
            <a:prstTxWarp prst="textNoShape">
              <a:avLst/>
            </a:prstTxWarp>
          </a:bodyPr>
          <a:lstStyle/>
          <a:p>
            <a:pPr algn="ctr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</a:tabLst>
            </a:pPr>
            <a:endParaRPr lang="fr-FR" sz="4000" dirty="0" smtClean="0">
              <a:solidFill>
                <a:srgbClr val="000000"/>
              </a:solidFill>
              <a:latin typeface="Calibri" pitchFamily="-100" charset="0"/>
            </a:endParaRPr>
          </a:p>
          <a:p>
            <a:pPr algn="ctr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</a:tabLst>
            </a:pPr>
            <a:r>
              <a:rPr lang="fr-FR" sz="4000" dirty="0" smtClean="0">
                <a:solidFill>
                  <a:srgbClr val="000000"/>
                </a:solidFill>
                <a:latin typeface="Calibri" pitchFamily="-100" charset="0"/>
              </a:rPr>
              <a:t>Avec l’ordinateur, la tablette ou le </a:t>
            </a:r>
            <a:r>
              <a:rPr lang="fr-FR" sz="4000" dirty="0" err="1" smtClean="0">
                <a:solidFill>
                  <a:srgbClr val="000000"/>
                </a:solidFill>
                <a:latin typeface="Calibri" pitchFamily="-100" charset="0"/>
              </a:rPr>
              <a:t>smartphone</a:t>
            </a:r>
            <a:r>
              <a:rPr lang="fr-FR" sz="4000" dirty="0" smtClean="0">
                <a:solidFill>
                  <a:srgbClr val="000000"/>
                </a:solidFill>
                <a:latin typeface="Calibri" pitchFamily="-100" charset="0"/>
              </a:rPr>
              <a:t>, vous pouvez jouer à Trio ou à </a:t>
            </a:r>
            <a:r>
              <a:rPr lang="fr-FR" sz="4000" dirty="0" err="1" smtClean="0">
                <a:solidFill>
                  <a:srgbClr val="000000"/>
                </a:solidFill>
                <a:latin typeface="Calibri" pitchFamily="-100" charset="0"/>
              </a:rPr>
              <a:t>Mathador</a:t>
            </a:r>
            <a:r>
              <a:rPr lang="fr-FR" sz="4000" dirty="0" smtClean="0">
                <a:solidFill>
                  <a:srgbClr val="000000"/>
                </a:solidFill>
                <a:latin typeface="Calibri" pitchFamily="-100" charset="0"/>
              </a:rPr>
              <a:t> !</a:t>
            </a:r>
          </a:p>
        </p:txBody>
      </p:sp>
      <p:sp>
        <p:nvSpPr>
          <p:cNvPr id="71683" name="Text Box 2"/>
          <p:cNvSpPr txBox="1">
            <a:spLocks noChangeArrowheads="1"/>
          </p:cNvSpPr>
          <p:nvPr/>
        </p:nvSpPr>
        <p:spPr bwMode="auto">
          <a:xfrm>
            <a:off x="0" y="2872654"/>
            <a:ext cx="12192000" cy="398534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2945" tIns="151195" rIns="82945" bIns="41473">
            <a:prstTxWarp prst="textNoShape">
              <a:avLst/>
            </a:prstTxWarp>
          </a:bodyPr>
          <a:lstStyle/>
          <a:p>
            <a:pPr algn="ctr">
              <a:lnSpc>
                <a:spcPct val="84000"/>
              </a:lnSpc>
              <a:spcBef>
                <a:spcPts val="913"/>
              </a:spcBef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r>
              <a:rPr lang="fr-FR" sz="6000" dirty="0" smtClean="0">
                <a:solidFill>
                  <a:srgbClr val="0000FF"/>
                </a:solidFill>
                <a:latin typeface="Calibri" pitchFamily="-100" charset="0"/>
                <a:hlinkClick r:id="rId3"/>
              </a:rPr>
              <a:t>MATHADOR Chrono</a:t>
            </a:r>
            <a:endParaRPr lang="fr-FR" sz="2800" dirty="0" smtClean="0">
              <a:solidFill>
                <a:srgbClr val="0000FF"/>
              </a:solidFill>
              <a:latin typeface="Calibri" pitchFamily="-100" charset="0"/>
            </a:endParaRPr>
          </a:p>
          <a:p>
            <a:pPr algn="ctr">
              <a:lnSpc>
                <a:spcPct val="84000"/>
              </a:lnSpc>
              <a:spcBef>
                <a:spcPts val="913"/>
              </a:spcBef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endParaRPr lang="fr-FR" sz="800" dirty="0" smtClean="0">
              <a:solidFill>
                <a:srgbClr val="000000"/>
              </a:solidFill>
              <a:latin typeface="Calibri" pitchFamily="4" charset="0"/>
            </a:endParaRPr>
          </a:p>
          <a:p>
            <a:pPr algn="ctr">
              <a:lnSpc>
                <a:spcPct val="84000"/>
              </a:lnSpc>
              <a:spcBef>
                <a:spcPts val="913"/>
              </a:spcBef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r>
              <a:rPr lang="fr-FR" sz="6000" dirty="0" smtClean="0">
                <a:solidFill>
                  <a:srgbClr val="000000"/>
                </a:solidFill>
                <a:latin typeface="Calibri" pitchFamily="4" charset="0"/>
                <a:hlinkClick r:id="rId4"/>
              </a:rPr>
              <a:t>TRIO en ligne</a:t>
            </a:r>
            <a:endParaRPr lang="fr-FR" sz="6000" dirty="0" smtClean="0">
              <a:solidFill>
                <a:srgbClr val="000000"/>
              </a:solidFill>
              <a:latin typeface="Calibri" pitchFamily="4" charset="0"/>
            </a:endParaRPr>
          </a:p>
          <a:p>
            <a:pPr algn="ctr">
              <a:lnSpc>
                <a:spcPct val="84000"/>
              </a:lnSpc>
              <a:spcBef>
                <a:spcPts val="1363"/>
              </a:spcBef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endParaRPr lang="fr-FR" sz="2000" dirty="0" smtClean="0">
              <a:solidFill>
                <a:srgbClr val="0000FF"/>
              </a:solidFill>
              <a:latin typeface="Calibri" pitchFamily="-100" charset="0"/>
              <a:hlinkClick r:id="rId3"/>
            </a:endParaRPr>
          </a:p>
          <a:p>
            <a:pPr algn="ctr">
              <a:lnSpc>
                <a:spcPct val="84000"/>
              </a:lnSpc>
              <a:spcBef>
                <a:spcPts val="1363"/>
              </a:spcBef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r>
              <a:rPr lang="fr-FR" sz="5400" dirty="0">
                <a:solidFill>
                  <a:srgbClr val="0000FF"/>
                </a:solidFill>
                <a:latin typeface="Calibri" pitchFamily="-100" charset="0"/>
                <a:hlinkClick r:id="rId5"/>
              </a:rPr>
              <a:t>MATHADOR </a:t>
            </a:r>
            <a:r>
              <a:rPr lang="fr-FR" sz="5400" dirty="0" smtClean="0">
                <a:solidFill>
                  <a:srgbClr val="0000FF"/>
                </a:solidFill>
                <a:latin typeface="Calibri" pitchFamily="-100" charset="0"/>
                <a:hlinkClick r:id="rId5"/>
              </a:rPr>
              <a:t>Solo</a:t>
            </a:r>
            <a:endParaRPr lang="fr-FR" sz="2400" dirty="0" smtClean="0">
              <a:solidFill>
                <a:srgbClr val="0000FF"/>
              </a:solidFill>
              <a:latin typeface="Calibri" pitchFamily="-100" charset="0"/>
            </a:endParaRPr>
          </a:p>
          <a:p>
            <a:pPr algn="ctr">
              <a:lnSpc>
                <a:spcPct val="84000"/>
              </a:lnSpc>
              <a:spcBef>
                <a:spcPts val="1000"/>
              </a:spcBef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endParaRPr lang="fr-FR" dirty="0" smtClean="0">
              <a:solidFill>
                <a:srgbClr val="000000"/>
              </a:solidFill>
              <a:latin typeface="Calibri" pitchFamily="-100" charset="0"/>
            </a:endParaRPr>
          </a:p>
          <a:p>
            <a:pPr algn="ctr">
              <a:lnSpc>
                <a:spcPct val="84000"/>
              </a:lnSpc>
              <a:spcBef>
                <a:spcPts val="1000"/>
              </a:spcBef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endParaRPr lang="fr-FR" sz="4000" dirty="0">
              <a:solidFill>
                <a:srgbClr val="000000"/>
              </a:solidFill>
              <a:latin typeface="Calibri" pitchFamily="-100" charset="0"/>
            </a:endParaRPr>
          </a:p>
        </p:txBody>
      </p:sp>
    </p:spTree>
  </p:cSld>
  <p:clrMapOvr>
    <a:masterClrMapping/>
  </p:clrMapOvr>
  <p:transition spd="slow">
    <p:cover dir="d"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Espace réservé du contenu 2"/>
          <p:cNvSpPr txBox="1">
            <a:spLocks/>
          </p:cNvSpPr>
          <p:nvPr/>
        </p:nvSpPr>
        <p:spPr bwMode="auto">
          <a:xfrm>
            <a:off x="0" y="41275"/>
            <a:ext cx="12192000" cy="137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>
              <a:spcBef>
                <a:spcPct val="20000"/>
              </a:spcBef>
              <a:buFont typeface="Arial" pitchFamily="-100" charset="0"/>
              <a:buNone/>
            </a:pPr>
            <a:endParaRPr lang="fr-FR" sz="2000">
              <a:latin typeface="Calibri" pitchFamily="-100" charset="0"/>
              <a:sym typeface="Wingdings" pitchFamily="-100" charset="2"/>
            </a:endParaRPr>
          </a:p>
          <a:p>
            <a:pPr>
              <a:spcBef>
                <a:spcPct val="20000"/>
              </a:spcBef>
              <a:buFont typeface="Arial" pitchFamily="-100" charset="0"/>
              <a:buNone/>
            </a:pPr>
            <a:r>
              <a:rPr lang="fr-FR" sz="3200">
                <a:latin typeface="Calibri" pitchFamily="-100" charset="0"/>
                <a:sym typeface="Wingdings" pitchFamily="-100" charset="2"/>
              </a:rPr>
              <a:t>		</a:t>
            </a:r>
            <a:endParaRPr lang="fr-FR" sz="3200">
              <a:latin typeface="Calibri" pitchFamily="-100" charset="0"/>
            </a:endParaRPr>
          </a:p>
          <a:p>
            <a:pPr>
              <a:spcBef>
                <a:spcPct val="20000"/>
              </a:spcBef>
              <a:buFont typeface="Arial" pitchFamily="-100" charset="0"/>
              <a:buNone/>
            </a:pPr>
            <a:endParaRPr lang="fr-FR" sz="2000">
              <a:latin typeface="Calibri" pitchFamily="-100" charset="0"/>
              <a:sym typeface="Wingdings" pitchFamily="-100" charset="2"/>
            </a:endParaRPr>
          </a:p>
          <a:p>
            <a:pPr>
              <a:spcBef>
                <a:spcPct val="20000"/>
              </a:spcBef>
              <a:buFont typeface="Wingdings" pitchFamily="-100" charset="2"/>
              <a:buChar char=""/>
            </a:pPr>
            <a:endParaRPr lang="fr-FR" sz="2000">
              <a:latin typeface="Calibri" pitchFamily="-100" charset="0"/>
              <a:sym typeface="Wingdings" pitchFamily="-100" charset="2"/>
            </a:endParaRPr>
          </a:p>
          <a:p>
            <a:pPr>
              <a:spcBef>
                <a:spcPct val="20000"/>
              </a:spcBef>
              <a:buFont typeface="Wingdings" pitchFamily="-100" charset="2"/>
              <a:buChar char=""/>
            </a:pPr>
            <a:endParaRPr lang="fr-FR" sz="2000">
              <a:latin typeface="Calibri" pitchFamily="-100" charset="0"/>
              <a:sym typeface="Wingdings" pitchFamily="-100" charset="2"/>
            </a:endParaRPr>
          </a:p>
          <a:p>
            <a:pPr>
              <a:spcBef>
                <a:spcPct val="20000"/>
              </a:spcBef>
              <a:buFont typeface="Wingdings" pitchFamily="-100" charset="2"/>
              <a:buChar char=""/>
            </a:pPr>
            <a:endParaRPr lang="fr-FR" sz="2000">
              <a:latin typeface="Calibri" pitchFamily="-100" charset="0"/>
            </a:endParaRPr>
          </a:p>
        </p:txBody>
      </p:sp>
      <p:pic>
        <p:nvPicPr>
          <p:cNvPr id="73731" name="Image 3" descr="Defi2-05112016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95325" y="2676176"/>
            <a:ext cx="5112872" cy="4181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 Box 1"/>
          <p:cNvSpPr txBox="1">
            <a:spLocks noChangeArrowheads="1"/>
          </p:cNvSpPr>
          <p:nvPr/>
        </p:nvSpPr>
        <p:spPr bwMode="auto">
          <a:xfrm>
            <a:off x="0" y="2"/>
            <a:ext cx="12192000" cy="25767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2945" tIns="89476" rIns="82945" bIns="41473" anchor="ctr">
            <a:prstTxWarp prst="textNoShape">
              <a:avLst/>
            </a:prstTxWarp>
          </a:bodyPr>
          <a:lstStyle/>
          <a:p>
            <a:pPr algn="ctr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</a:tabLst>
            </a:pPr>
            <a:r>
              <a:rPr lang="fr-FR" sz="3600" dirty="0" err="1" smtClean="0">
                <a:solidFill>
                  <a:srgbClr val="000000"/>
                </a:solidFill>
                <a:latin typeface="Calibri" pitchFamily="-100" charset="0"/>
              </a:rPr>
              <a:t>Mathador</a:t>
            </a:r>
            <a:r>
              <a:rPr lang="fr-FR" sz="3600" dirty="0" smtClean="0">
                <a:solidFill>
                  <a:srgbClr val="000000"/>
                </a:solidFill>
                <a:latin typeface="Calibri" pitchFamily="-100" charset="0"/>
              </a:rPr>
              <a:t> Chrono : même principe que </a:t>
            </a:r>
            <a:r>
              <a:rPr lang="fr-FR" sz="3600" dirty="0" err="1" smtClean="0">
                <a:solidFill>
                  <a:srgbClr val="000000"/>
                </a:solidFill>
                <a:latin typeface="Calibri" pitchFamily="-100" charset="0"/>
              </a:rPr>
              <a:t>Mathador</a:t>
            </a:r>
            <a:r>
              <a:rPr lang="fr-FR" sz="3600" dirty="0" smtClean="0">
                <a:solidFill>
                  <a:srgbClr val="000000"/>
                </a:solidFill>
                <a:latin typeface="Calibri" pitchFamily="-100" charset="0"/>
              </a:rPr>
              <a:t> avec les dés.</a:t>
            </a:r>
          </a:p>
          <a:p>
            <a:pPr algn="ctr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</a:tabLst>
            </a:pPr>
            <a:r>
              <a:rPr lang="fr-FR" sz="3600" dirty="0" smtClean="0">
                <a:solidFill>
                  <a:srgbClr val="000000"/>
                </a:solidFill>
                <a:latin typeface="Calibri" pitchFamily="-100" charset="0"/>
              </a:rPr>
              <a:t>Il faut essayer de fabriquer le </a:t>
            </a:r>
            <a:r>
              <a:rPr lang="fr-FR" sz="3600" dirty="0" err="1" smtClean="0">
                <a:solidFill>
                  <a:srgbClr val="000000"/>
                </a:solidFill>
                <a:latin typeface="Calibri" pitchFamily="-100" charset="0"/>
              </a:rPr>
              <a:t>nombre-cible</a:t>
            </a:r>
            <a:r>
              <a:rPr lang="fr-FR" sz="3600" dirty="0" smtClean="0">
                <a:solidFill>
                  <a:srgbClr val="000000"/>
                </a:solidFill>
                <a:latin typeface="Calibri" pitchFamily="-100" charset="0"/>
              </a:rPr>
              <a:t> en utilisant les 5 nombres, toutes les opérations sont possibles. La partie dure 3’, il faut essayer de cumuler le plus de points possibles.</a:t>
            </a:r>
          </a:p>
          <a:p>
            <a:pPr algn="ctr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</a:tabLst>
            </a:pPr>
            <a:r>
              <a:rPr lang="fr-FR" sz="3600" dirty="0" smtClean="0">
                <a:solidFill>
                  <a:srgbClr val="000000"/>
                </a:solidFill>
                <a:latin typeface="Calibri" pitchFamily="-100" charset="0"/>
              </a:rPr>
              <a:t>C’est à vous…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 descr="SolutionLogiqu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1783" y="2793075"/>
            <a:ext cx="7151817" cy="3337514"/>
          </a:xfrm>
          <a:prstGeom prst="rect">
            <a:avLst/>
          </a:prstGeom>
        </p:spPr>
      </p:pic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826042"/>
            <a:ext cx="12192000" cy="281101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2945" tIns="114621" rIns="82945" bIns="41473">
            <a:prstTxWarp prst="textNoShape">
              <a:avLst/>
            </a:prstTxWarp>
          </a:bodyPr>
          <a:lstStyle/>
          <a:p>
            <a:pPr algn="ctr">
              <a:lnSpc>
                <a:spcPct val="84000"/>
              </a:lnSpc>
              <a:spcBef>
                <a:spcPts val="1363"/>
              </a:spcBef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r>
              <a:rPr lang="fr-FR" sz="8000" i="1" dirty="0" smtClean="0">
                <a:solidFill>
                  <a:srgbClr val="000000"/>
                </a:solidFill>
                <a:latin typeface="Calibri" pitchFamily="4" charset="0"/>
              </a:rPr>
              <a:t>Solution  Défi 1</a:t>
            </a:r>
          </a:p>
          <a:p>
            <a:pPr algn="ctr">
              <a:lnSpc>
                <a:spcPct val="84000"/>
              </a:lnSpc>
              <a:spcBef>
                <a:spcPts val="1363"/>
              </a:spcBef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endParaRPr lang="fr-FR" sz="2000" i="1" dirty="0" smtClean="0">
              <a:solidFill>
                <a:srgbClr val="000000"/>
              </a:solidFill>
              <a:latin typeface="Calibri" pitchFamily="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0"/>
            <a:ext cx="12192000" cy="202195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2945" tIns="114621" rIns="82945" bIns="41473">
            <a:prstTxWarp prst="textNoShape">
              <a:avLst/>
            </a:prstTxWarp>
          </a:bodyPr>
          <a:lstStyle/>
          <a:p>
            <a:pPr algn="ctr">
              <a:lnSpc>
                <a:spcPct val="84000"/>
              </a:lnSpc>
              <a:spcBef>
                <a:spcPts val="1363"/>
              </a:spcBef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endParaRPr lang="fr-FR" sz="1000" i="1" dirty="0" smtClean="0">
              <a:solidFill>
                <a:srgbClr val="000000"/>
              </a:solidFill>
              <a:latin typeface="Calibri" pitchFamily="4" charset="0"/>
            </a:endParaRPr>
          </a:p>
          <a:p>
            <a:pPr algn="ctr">
              <a:lnSpc>
                <a:spcPct val="84000"/>
              </a:lnSpc>
              <a:spcBef>
                <a:spcPts val="1363"/>
              </a:spcBef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r>
              <a:rPr lang="fr-FR" sz="8000" i="1" dirty="0" smtClean="0">
                <a:solidFill>
                  <a:srgbClr val="000000"/>
                </a:solidFill>
                <a:latin typeface="Calibri" pitchFamily="4" charset="0"/>
              </a:rPr>
              <a:t>Solution  Défi 2</a:t>
            </a:r>
          </a:p>
          <a:p>
            <a:pPr algn="ctr">
              <a:lnSpc>
                <a:spcPct val="84000"/>
              </a:lnSpc>
              <a:spcBef>
                <a:spcPts val="1363"/>
              </a:spcBef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endParaRPr lang="fr-FR" sz="2000" i="1" dirty="0" smtClean="0">
              <a:solidFill>
                <a:srgbClr val="000000"/>
              </a:solidFill>
              <a:latin typeface="Calibri" pitchFamily="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2145244"/>
            <a:ext cx="12192000" cy="471275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2945" tIns="114621" rIns="82945" bIns="41473">
            <a:prstTxWarp prst="textNoShape">
              <a:avLst/>
            </a:prstTxWarp>
          </a:bodyPr>
          <a:lstStyle/>
          <a:p>
            <a:pPr algn="ctr">
              <a:lnSpc>
                <a:spcPct val="84000"/>
              </a:lnSpc>
              <a:spcBef>
                <a:spcPts val="813"/>
              </a:spcBef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r>
              <a:rPr lang="fr-FR" sz="3600" dirty="0" smtClean="0">
                <a:solidFill>
                  <a:srgbClr val="000000"/>
                </a:solidFill>
                <a:latin typeface="Calibri" pitchFamily="-100" charset="0"/>
              </a:rPr>
              <a:t>2</a:t>
            </a:r>
            <a:r>
              <a:rPr lang="fr-FR" sz="3600" baseline="30000" dirty="0" smtClean="0">
                <a:solidFill>
                  <a:srgbClr val="000000"/>
                </a:solidFill>
                <a:latin typeface="Calibri" pitchFamily="-100" charset="0"/>
              </a:rPr>
              <a:t>ème</a:t>
            </a:r>
            <a:r>
              <a:rPr lang="fr-FR" sz="3600" dirty="0" smtClean="0">
                <a:solidFill>
                  <a:srgbClr val="000000"/>
                </a:solidFill>
                <a:latin typeface="Calibri" pitchFamily="-100" charset="0"/>
              </a:rPr>
              <a:t> ligne : 5x8 – 9 = 31</a:t>
            </a:r>
          </a:p>
          <a:p>
            <a:pPr algn="ctr">
              <a:lnSpc>
                <a:spcPct val="84000"/>
              </a:lnSpc>
              <a:spcBef>
                <a:spcPts val="813"/>
              </a:spcBef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r>
              <a:rPr lang="fr-FR" sz="3600" dirty="0" smtClean="0">
                <a:solidFill>
                  <a:srgbClr val="000000"/>
                </a:solidFill>
                <a:latin typeface="Calibri" pitchFamily="-100" charset="0"/>
              </a:rPr>
              <a:t>4</a:t>
            </a:r>
            <a:r>
              <a:rPr lang="fr-FR" sz="3600" baseline="30000" dirty="0" smtClean="0">
                <a:solidFill>
                  <a:srgbClr val="000000"/>
                </a:solidFill>
                <a:latin typeface="Calibri" pitchFamily="-100" charset="0"/>
              </a:rPr>
              <a:t>ème</a:t>
            </a:r>
            <a:r>
              <a:rPr lang="fr-FR" sz="3600" dirty="0" smtClean="0">
                <a:solidFill>
                  <a:srgbClr val="000000"/>
                </a:solidFill>
                <a:latin typeface="Calibri" pitchFamily="-100" charset="0"/>
              </a:rPr>
              <a:t> colonne : 5x5 + 6 = 31</a:t>
            </a:r>
          </a:p>
          <a:p>
            <a:pPr algn="ctr">
              <a:lnSpc>
                <a:spcPct val="84000"/>
              </a:lnSpc>
              <a:spcBef>
                <a:spcPts val="813"/>
              </a:spcBef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r>
              <a:rPr lang="fr-FR" sz="3600" dirty="0" smtClean="0">
                <a:solidFill>
                  <a:srgbClr val="000000"/>
                </a:solidFill>
                <a:latin typeface="Calibri" pitchFamily="-100" charset="0"/>
              </a:rPr>
              <a:t>7</a:t>
            </a:r>
            <a:r>
              <a:rPr lang="fr-FR" sz="3600" baseline="30000" dirty="0" smtClean="0">
                <a:solidFill>
                  <a:srgbClr val="000000"/>
                </a:solidFill>
                <a:latin typeface="Calibri" pitchFamily="-100" charset="0"/>
              </a:rPr>
              <a:t>ème</a:t>
            </a:r>
            <a:r>
              <a:rPr lang="fr-FR" sz="3600" dirty="0" smtClean="0">
                <a:solidFill>
                  <a:srgbClr val="000000"/>
                </a:solidFill>
                <a:latin typeface="Calibri" pitchFamily="-100" charset="0"/>
              </a:rPr>
              <a:t> colonne : 4x7 + 3 = 31</a:t>
            </a:r>
          </a:p>
          <a:p>
            <a:pPr algn="ctr">
              <a:lnSpc>
                <a:spcPct val="84000"/>
              </a:lnSpc>
              <a:spcBef>
                <a:spcPts val="813"/>
              </a:spcBef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r>
              <a:rPr lang="fr-FR" sz="3600" dirty="0" smtClean="0">
                <a:solidFill>
                  <a:srgbClr val="000000"/>
                </a:solidFill>
                <a:latin typeface="Calibri" pitchFamily="-100" charset="0"/>
              </a:rPr>
              <a:t>En diagonale depuis 4 rouge 1</a:t>
            </a:r>
            <a:r>
              <a:rPr lang="fr-FR" sz="3600" baseline="30000" dirty="0" smtClean="0">
                <a:solidFill>
                  <a:srgbClr val="000000"/>
                </a:solidFill>
                <a:latin typeface="Calibri" pitchFamily="-100" charset="0"/>
              </a:rPr>
              <a:t>ère</a:t>
            </a:r>
            <a:r>
              <a:rPr lang="fr-FR" sz="3600" dirty="0" smtClean="0">
                <a:solidFill>
                  <a:srgbClr val="000000"/>
                </a:solidFill>
                <a:latin typeface="Calibri" pitchFamily="-100" charset="0"/>
              </a:rPr>
              <a:t> ligne : 4x8 – 1 = 31</a:t>
            </a:r>
          </a:p>
          <a:p>
            <a:pPr algn="ctr">
              <a:lnSpc>
                <a:spcPct val="84000"/>
              </a:lnSpc>
              <a:spcBef>
                <a:spcPts val="813"/>
              </a:spcBef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r>
              <a:rPr lang="fr-FR" sz="3600" dirty="0" smtClean="0">
                <a:solidFill>
                  <a:srgbClr val="000000"/>
                </a:solidFill>
                <a:latin typeface="Calibri" pitchFamily="-100" charset="0"/>
              </a:rPr>
              <a:t>7</a:t>
            </a:r>
            <a:r>
              <a:rPr lang="fr-FR" sz="3600" baseline="30000" dirty="0" smtClean="0">
                <a:solidFill>
                  <a:srgbClr val="000000"/>
                </a:solidFill>
                <a:latin typeface="Calibri" pitchFamily="-100" charset="0"/>
              </a:rPr>
              <a:t>ème</a:t>
            </a:r>
            <a:r>
              <a:rPr lang="fr-FR" sz="3600" dirty="0" smtClean="0">
                <a:solidFill>
                  <a:srgbClr val="000000"/>
                </a:solidFill>
                <a:latin typeface="Calibri" pitchFamily="-100" charset="0"/>
              </a:rPr>
              <a:t> colonne : 8x3 + 7 = 31</a:t>
            </a:r>
          </a:p>
          <a:p>
            <a:pPr algn="ctr">
              <a:lnSpc>
                <a:spcPct val="84000"/>
              </a:lnSpc>
              <a:spcBef>
                <a:spcPts val="813"/>
              </a:spcBef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r>
              <a:rPr lang="fr-FR" sz="3600" dirty="0" smtClean="0">
                <a:solidFill>
                  <a:srgbClr val="000000"/>
                </a:solidFill>
                <a:latin typeface="Calibri" pitchFamily="-100" charset="0"/>
              </a:rPr>
              <a:t>3</a:t>
            </a:r>
            <a:r>
              <a:rPr lang="fr-FR" sz="3600" baseline="30000" dirty="0" smtClean="0">
                <a:solidFill>
                  <a:srgbClr val="000000"/>
                </a:solidFill>
                <a:latin typeface="Calibri" pitchFamily="-100" charset="0"/>
              </a:rPr>
              <a:t>ème</a:t>
            </a:r>
            <a:r>
              <a:rPr lang="fr-FR" sz="3600" dirty="0" smtClean="0">
                <a:solidFill>
                  <a:srgbClr val="000000"/>
                </a:solidFill>
                <a:latin typeface="Calibri" pitchFamily="-100" charset="0"/>
              </a:rPr>
              <a:t> colonne : 5x7 – 4 = 31</a:t>
            </a:r>
          </a:p>
          <a:p>
            <a:pPr algn="ctr">
              <a:lnSpc>
                <a:spcPct val="84000"/>
              </a:lnSpc>
              <a:spcBef>
                <a:spcPts val="813"/>
              </a:spcBef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r>
              <a:rPr lang="fr-FR" sz="3600" dirty="0" smtClean="0">
                <a:solidFill>
                  <a:srgbClr val="000000"/>
                </a:solidFill>
                <a:latin typeface="Calibri" pitchFamily="-100" charset="0"/>
              </a:rPr>
              <a:t>En diagonale depuis le 6 jaune 4</a:t>
            </a:r>
            <a:r>
              <a:rPr lang="fr-FR" sz="3600" baseline="30000" dirty="0" smtClean="0">
                <a:solidFill>
                  <a:srgbClr val="000000"/>
                </a:solidFill>
                <a:latin typeface="Calibri" pitchFamily="-100" charset="0"/>
              </a:rPr>
              <a:t>ème</a:t>
            </a:r>
            <a:r>
              <a:rPr lang="fr-FR" sz="3600" dirty="0" smtClean="0">
                <a:solidFill>
                  <a:srgbClr val="000000"/>
                </a:solidFill>
                <a:latin typeface="Calibri" pitchFamily="-100" charset="0"/>
              </a:rPr>
              <a:t> ligne : 6x5 + 1 = 31</a:t>
            </a:r>
          </a:p>
          <a:p>
            <a:pPr algn="ctr">
              <a:lnSpc>
                <a:spcPct val="84000"/>
              </a:lnSpc>
              <a:spcBef>
                <a:spcPts val="813"/>
              </a:spcBef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r>
              <a:rPr lang="fr-FR" sz="3600" dirty="0" smtClean="0">
                <a:solidFill>
                  <a:srgbClr val="000000"/>
                </a:solidFill>
                <a:latin typeface="Calibri" pitchFamily="-100" charset="0"/>
              </a:rPr>
              <a:t>Et il y a certainement encore d’autres solutions… </a:t>
            </a:r>
          </a:p>
          <a:p>
            <a:pPr algn="ctr">
              <a:lnSpc>
                <a:spcPct val="84000"/>
              </a:lnSpc>
              <a:spcBef>
                <a:spcPts val="813"/>
              </a:spcBef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endParaRPr lang="fr-FR" sz="3600" dirty="0">
              <a:solidFill>
                <a:srgbClr val="000000"/>
              </a:solidFill>
              <a:latin typeface="Calibri" pitchFamily="-100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0"/>
            <a:ext cx="12192000" cy="202195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2945" tIns="114621" rIns="82945" bIns="41473">
            <a:prstTxWarp prst="textNoShape">
              <a:avLst/>
            </a:prstTxWarp>
          </a:bodyPr>
          <a:lstStyle/>
          <a:p>
            <a:pPr algn="ctr">
              <a:lnSpc>
                <a:spcPct val="84000"/>
              </a:lnSpc>
              <a:spcBef>
                <a:spcPts val="1363"/>
              </a:spcBef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endParaRPr lang="fr-FR" sz="1000" i="1" dirty="0" smtClean="0">
              <a:solidFill>
                <a:srgbClr val="000000"/>
              </a:solidFill>
              <a:latin typeface="Calibri" pitchFamily="4" charset="0"/>
            </a:endParaRPr>
          </a:p>
          <a:p>
            <a:pPr algn="ctr">
              <a:lnSpc>
                <a:spcPct val="84000"/>
              </a:lnSpc>
              <a:spcBef>
                <a:spcPts val="1363"/>
              </a:spcBef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r>
              <a:rPr lang="fr-FR" sz="8000" i="1" dirty="0" smtClean="0">
                <a:solidFill>
                  <a:srgbClr val="000000"/>
                </a:solidFill>
                <a:latin typeface="Calibri" pitchFamily="4" charset="0"/>
              </a:rPr>
              <a:t>Solution  Défi 3</a:t>
            </a:r>
          </a:p>
          <a:p>
            <a:pPr algn="ctr">
              <a:lnSpc>
                <a:spcPct val="84000"/>
              </a:lnSpc>
              <a:spcBef>
                <a:spcPts val="1363"/>
              </a:spcBef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endParaRPr lang="fr-FR" sz="2000" i="1" dirty="0" smtClean="0">
              <a:solidFill>
                <a:srgbClr val="000000"/>
              </a:solidFill>
              <a:latin typeface="Calibri" pitchFamily="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2145244"/>
            <a:ext cx="12192000" cy="471275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2945" tIns="114621" rIns="82945" bIns="41473">
            <a:prstTxWarp prst="textNoShape">
              <a:avLst/>
            </a:prstTxWarp>
          </a:bodyPr>
          <a:lstStyle/>
          <a:p>
            <a:pPr algn="ctr">
              <a:lnSpc>
                <a:spcPct val="84000"/>
              </a:lnSpc>
              <a:spcBef>
                <a:spcPts val="813"/>
              </a:spcBef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r>
              <a:rPr lang="fr-FR" sz="3600" dirty="0" smtClean="0">
                <a:solidFill>
                  <a:srgbClr val="000000"/>
                </a:solidFill>
                <a:latin typeface="Calibri" pitchFamily="-100" charset="0"/>
              </a:rPr>
              <a:t>4x7 = 28             (6 points  /  5+1) </a:t>
            </a:r>
          </a:p>
          <a:p>
            <a:pPr algn="ctr">
              <a:lnSpc>
                <a:spcPct val="84000"/>
              </a:lnSpc>
              <a:spcBef>
                <a:spcPts val="813"/>
              </a:spcBef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r>
              <a:rPr lang="fr-FR" sz="3600" dirty="0" smtClean="0">
                <a:solidFill>
                  <a:srgbClr val="000000"/>
                </a:solidFill>
                <a:latin typeface="Calibri" pitchFamily="-100" charset="0"/>
              </a:rPr>
              <a:t>4x6 + 4 = 28           (7 points  /  5+1+1) </a:t>
            </a:r>
          </a:p>
          <a:p>
            <a:pPr algn="ctr">
              <a:lnSpc>
                <a:spcPct val="84000"/>
              </a:lnSpc>
              <a:spcBef>
                <a:spcPts val="813"/>
              </a:spcBef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r>
              <a:rPr lang="fr-FR" sz="3600" dirty="0" smtClean="0">
                <a:solidFill>
                  <a:srgbClr val="000000"/>
                </a:solidFill>
                <a:latin typeface="Calibri" pitchFamily="-100" charset="0"/>
              </a:rPr>
              <a:t>8x4 – 4 = 28             (8 points  /  5+1+2) </a:t>
            </a:r>
          </a:p>
          <a:p>
            <a:pPr algn="ctr">
              <a:lnSpc>
                <a:spcPct val="84000"/>
              </a:lnSpc>
              <a:spcBef>
                <a:spcPts val="813"/>
              </a:spcBef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r>
              <a:rPr lang="fr-FR" sz="3600" dirty="0" smtClean="0">
                <a:solidFill>
                  <a:srgbClr val="000000"/>
                </a:solidFill>
                <a:latin typeface="Calibri" pitchFamily="-100" charset="0"/>
              </a:rPr>
              <a:t>8x7</a:t>
            </a:r>
            <a:r>
              <a:rPr lang="fr-FR" sz="3600" dirty="0" smtClean="0">
                <a:solidFill>
                  <a:srgbClr val="000000"/>
                </a:solidFill>
                <a:latin typeface="Calibri" pitchFamily="-100" charset="0"/>
                <a:sym typeface="Wingdings"/>
              </a:rPr>
              <a:t>:</a:t>
            </a:r>
            <a:r>
              <a:rPr lang="fr-FR" sz="3600" dirty="0" smtClean="0">
                <a:solidFill>
                  <a:srgbClr val="000000"/>
                </a:solidFill>
                <a:latin typeface="Calibri" pitchFamily="-100" charset="0"/>
              </a:rPr>
              <a:t>(6 – 4) = 28              (11 points  /  5+1+3+2) </a:t>
            </a:r>
          </a:p>
          <a:p>
            <a:pPr algn="ctr">
              <a:lnSpc>
                <a:spcPct val="84000"/>
              </a:lnSpc>
              <a:spcBef>
                <a:spcPts val="813"/>
              </a:spcBef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r>
              <a:rPr lang="fr-FR" sz="3600" dirty="0" smtClean="0">
                <a:solidFill>
                  <a:srgbClr val="000000"/>
                </a:solidFill>
                <a:latin typeface="Calibri" pitchFamily="-100" charset="0"/>
              </a:rPr>
              <a:t>Coup </a:t>
            </a:r>
            <a:r>
              <a:rPr lang="fr-FR" sz="3600" dirty="0" err="1" smtClean="0">
                <a:solidFill>
                  <a:srgbClr val="000000"/>
                </a:solidFill>
                <a:latin typeface="Calibri" pitchFamily="-100" charset="0"/>
              </a:rPr>
              <a:t>Mathador</a:t>
            </a:r>
            <a:r>
              <a:rPr lang="fr-FR" sz="3600" dirty="0" smtClean="0">
                <a:solidFill>
                  <a:srgbClr val="000000"/>
                </a:solidFill>
                <a:latin typeface="Calibri" pitchFamily="-100" charset="0"/>
              </a:rPr>
              <a:t> : 8x7</a:t>
            </a:r>
            <a:r>
              <a:rPr lang="fr-FR" sz="3600" dirty="0" smtClean="0">
                <a:solidFill>
                  <a:srgbClr val="000000"/>
                </a:solidFill>
                <a:latin typeface="Calibri" pitchFamily="-100" charset="0"/>
                <a:sym typeface="Wingdings"/>
              </a:rPr>
              <a:t>:(4 + 4</a:t>
            </a:r>
            <a:r>
              <a:rPr lang="fr-FR" sz="3600" dirty="0" smtClean="0">
                <a:solidFill>
                  <a:srgbClr val="000000"/>
                </a:solidFill>
                <a:latin typeface="Calibri" pitchFamily="-100" charset="0"/>
              </a:rPr>
              <a:t> – 6) = 28               (18 points  /  5+13) </a:t>
            </a:r>
          </a:p>
          <a:p>
            <a:pPr algn="ctr">
              <a:lnSpc>
                <a:spcPct val="84000"/>
              </a:lnSpc>
              <a:spcBef>
                <a:spcPts val="813"/>
              </a:spcBef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r>
              <a:rPr lang="fr-FR" sz="3600" dirty="0" smtClean="0">
                <a:solidFill>
                  <a:srgbClr val="000000"/>
                </a:solidFill>
                <a:latin typeface="Calibri" pitchFamily="-100" charset="0"/>
              </a:rPr>
              <a:t>Coup </a:t>
            </a:r>
            <a:r>
              <a:rPr lang="fr-FR" sz="3600" dirty="0" err="1" smtClean="0">
                <a:solidFill>
                  <a:srgbClr val="000000"/>
                </a:solidFill>
                <a:latin typeface="Calibri" pitchFamily="-100" charset="0"/>
              </a:rPr>
              <a:t>Mathador</a:t>
            </a:r>
            <a:r>
              <a:rPr lang="fr-FR" sz="3600" dirty="0" smtClean="0">
                <a:solidFill>
                  <a:srgbClr val="000000"/>
                </a:solidFill>
                <a:latin typeface="Calibri" pitchFamily="-100" charset="0"/>
              </a:rPr>
              <a:t> : (4x6 + 4)</a:t>
            </a:r>
            <a:r>
              <a:rPr lang="fr-FR" sz="3600" dirty="0" smtClean="0">
                <a:solidFill>
                  <a:srgbClr val="000000"/>
                </a:solidFill>
                <a:latin typeface="Calibri" pitchFamily="-100" charset="0"/>
                <a:sym typeface="Wingdings"/>
              </a:rPr>
              <a:t>:(8</a:t>
            </a:r>
            <a:r>
              <a:rPr lang="fr-FR" sz="3600" dirty="0" smtClean="0">
                <a:solidFill>
                  <a:srgbClr val="000000"/>
                </a:solidFill>
                <a:latin typeface="Calibri" pitchFamily="-100" charset="0"/>
              </a:rPr>
              <a:t> – 7) = 28             (18 points  /  5+13) </a:t>
            </a:r>
          </a:p>
          <a:p>
            <a:pPr algn="ctr">
              <a:lnSpc>
                <a:spcPct val="84000"/>
              </a:lnSpc>
              <a:spcBef>
                <a:spcPts val="813"/>
              </a:spcBef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endParaRPr lang="fr-FR" sz="3600" dirty="0" smtClean="0">
              <a:solidFill>
                <a:srgbClr val="000000"/>
              </a:solidFill>
              <a:latin typeface="Calibri" pitchFamily="-100" charset="0"/>
            </a:endParaRPr>
          </a:p>
          <a:p>
            <a:pPr algn="ctr">
              <a:lnSpc>
                <a:spcPct val="84000"/>
              </a:lnSpc>
              <a:spcBef>
                <a:spcPts val="813"/>
              </a:spcBef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r>
              <a:rPr lang="fr-FR" sz="3600" dirty="0" smtClean="0">
                <a:solidFill>
                  <a:srgbClr val="000000"/>
                </a:solidFill>
                <a:latin typeface="Calibri" pitchFamily="-100" charset="0"/>
              </a:rPr>
              <a:t>Et il y a certainement encore d’autres solutions… </a:t>
            </a:r>
          </a:p>
          <a:p>
            <a:pPr algn="ctr">
              <a:lnSpc>
                <a:spcPct val="84000"/>
              </a:lnSpc>
              <a:spcBef>
                <a:spcPts val="813"/>
              </a:spcBef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endParaRPr lang="fr-FR" sz="3600" dirty="0">
              <a:solidFill>
                <a:srgbClr val="000000"/>
              </a:solidFill>
              <a:latin typeface="Calibri" pitchFamily="-100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1"/>
          <p:cNvSpPr txBox="1">
            <a:spLocks noChangeArrowheads="1"/>
          </p:cNvSpPr>
          <p:nvPr/>
        </p:nvSpPr>
        <p:spPr bwMode="auto">
          <a:xfrm>
            <a:off x="872067" y="-1"/>
            <a:ext cx="10259484" cy="337814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2945" tIns="89476" rIns="82945" bIns="41473" anchor="ctr">
            <a:prstTxWarp prst="textNoShape">
              <a:avLst/>
            </a:prstTxWarp>
          </a:bodyPr>
          <a:lstStyle/>
          <a:p>
            <a:pPr algn="ctr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</a:tabLst>
            </a:pPr>
            <a:r>
              <a:rPr lang="fr-FR" sz="5400" dirty="0" smtClean="0">
                <a:solidFill>
                  <a:srgbClr val="000000"/>
                </a:solidFill>
                <a:latin typeface="Calibri" pitchFamily="-100" charset="0"/>
              </a:rPr>
              <a:t>J’espère que cette gymnastique des neurones vous a plu !</a:t>
            </a:r>
            <a:endParaRPr lang="fr-FR" sz="5400" dirty="0">
              <a:solidFill>
                <a:srgbClr val="000000"/>
              </a:solidFill>
              <a:latin typeface="Calibri" pitchFamily="-100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3809983"/>
            <a:ext cx="12192000" cy="232985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2945" tIns="114621" rIns="82945" bIns="41473">
            <a:prstTxWarp prst="textNoShape">
              <a:avLst/>
            </a:prstTxWarp>
          </a:bodyPr>
          <a:lstStyle/>
          <a:p>
            <a:pPr algn="ctr">
              <a:lnSpc>
                <a:spcPct val="84000"/>
              </a:lnSpc>
              <a:spcBef>
                <a:spcPts val="813"/>
              </a:spcBef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r>
              <a:rPr lang="fr-FR" sz="3600" dirty="0" smtClean="0">
                <a:solidFill>
                  <a:srgbClr val="000000"/>
                </a:solidFill>
                <a:latin typeface="Calibri" pitchFamily="-100" charset="0"/>
              </a:rPr>
              <a:t>Vous pouvez m’envoyer vos solutions ou me contacter par mail</a:t>
            </a:r>
          </a:p>
          <a:p>
            <a:pPr algn="ctr">
              <a:lnSpc>
                <a:spcPct val="84000"/>
              </a:lnSpc>
              <a:spcBef>
                <a:spcPts val="813"/>
              </a:spcBef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r>
              <a:rPr lang="fr-FR" sz="3600" dirty="0" smtClean="0">
                <a:solidFill>
                  <a:srgbClr val="000000"/>
                </a:solidFill>
                <a:latin typeface="Calibri" pitchFamily="-100" charset="0"/>
              </a:rPr>
              <a:t> </a:t>
            </a:r>
          </a:p>
          <a:p>
            <a:pPr algn="ctr">
              <a:lnSpc>
                <a:spcPct val="84000"/>
              </a:lnSpc>
              <a:spcBef>
                <a:spcPts val="813"/>
              </a:spcBef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r>
              <a:rPr lang="fr-FR" sz="3600" dirty="0" err="1" smtClean="0">
                <a:solidFill>
                  <a:srgbClr val="000000"/>
                </a:solidFill>
                <a:latin typeface="Calibri" pitchFamily="-100" charset="0"/>
              </a:rPr>
              <a:t>eric.trouillot@wanadoo.fr</a:t>
            </a:r>
            <a:endParaRPr lang="fr-FR" sz="3600" dirty="0">
              <a:solidFill>
                <a:srgbClr val="000000"/>
              </a:solidFill>
              <a:latin typeface="Calibri" pitchFamily="-100" charset="0"/>
            </a:endParaRPr>
          </a:p>
        </p:txBody>
      </p:sp>
    </p:spTree>
  </p:cSld>
  <p:clrMapOvr>
    <a:masterClrMapping/>
  </p:clrMapOvr>
  <p:transition spd="slow"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"/>
          <p:cNvSpPr txBox="1">
            <a:spLocks noChangeArrowheads="1"/>
          </p:cNvSpPr>
          <p:nvPr/>
        </p:nvSpPr>
        <p:spPr bwMode="auto">
          <a:xfrm>
            <a:off x="1498674" y="0"/>
            <a:ext cx="8328910" cy="685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2945" tIns="137480" rIns="82945" bIns="41473" anchor="ctr">
            <a:prstTxWarp prst="textNoShape">
              <a:avLst/>
            </a:prstTxWarp>
          </a:bodyPr>
          <a:lstStyle/>
          <a:p>
            <a:endParaRPr lang="fr-FR" sz="5400" dirty="0" smtClean="0">
              <a:solidFill>
                <a:srgbClr val="000000"/>
              </a:solidFill>
              <a:latin typeface="Calibri" pitchFamily="4" charset="0"/>
            </a:endParaRPr>
          </a:p>
          <a:p>
            <a:r>
              <a:rPr lang="fr-FR" sz="8000" dirty="0" smtClean="0">
                <a:solidFill>
                  <a:srgbClr val="000000"/>
                </a:solidFill>
                <a:latin typeface="Calibri" pitchFamily="4" charset="0"/>
              </a:rPr>
              <a:t>Défis calcul mental</a:t>
            </a:r>
          </a:p>
          <a:p>
            <a:r>
              <a:rPr lang="fr-FR" sz="8000" dirty="0" err="1" smtClean="0">
                <a:solidFill>
                  <a:srgbClr val="000000"/>
                </a:solidFill>
                <a:latin typeface="Calibri" pitchFamily="4" charset="0"/>
              </a:rPr>
              <a:t>Mathador</a:t>
            </a:r>
            <a:endParaRPr lang="fr-FR" sz="8000" dirty="0" smtClean="0">
              <a:solidFill>
                <a:srgbClr val="000000"/>
              </a:solidFill>
              <a:latin typeface="Calibri" pitchFamily="4" charset="0"/>
            </a:endParaRPr>
          </a:p>
          <a:p>
            <a:endParaRPr lang="fr-FR" sz="5400" dirty="0" smtClean="0">
              <a:solidFill>
                <a:srgbClr val="000000"/>
              </a:solidFill>
              <a:latin typeface="Calibri" pitchFamily="4" charset="0"/>
            </a:endParaRPr>
          </a:p>
          <a:p>
            <a:r>
              <a:rPr lang="fr-FR" sz="5400" dirty="0" smtClean="0">
                <a:solidFill>
                  <a:srgbClr val="000000"/>
                </a:solidFill>
                <a:latin typeface="Calibri" pitchFamily="4" charset="0"/>
              </a:rPr>
              <a:t>Jeudi 27 mai   matin</a:t>
            </a:r>
          </a:p>
          <a:p>
            <a:endParaRPr lang="fr-FR" sz="2800" dirty="0" smtClean="0">
              <a:solidFill>
                <a:srgbClr val="000000"/>
              </a:solidFill>
              <a:latin typeface="Calibri" pitchFamily="4" charset="0"/>
            </a:endParaRPr>
          </a:p>
          <a:p>
            <a:r>
              <a:rPr lang="fr-FR" sz="3200" dirty="0" smtClean="0">
                <a:latin typeface="Calibri" pitchFamily="4" charset="0"/>
              </a:rPr>
              <a:t>Eric </a:t>
            </a:r>
            <a:r>
              <a:rPr lang="fr-FR" sz="3200" dirty="0" err="1">
                <a:latin typeface="Calibri" pitchFamily="4" charset="0"/>
              </a:rPr>
              <a:t>Trouillot</a:t>
            </a:r>
            <a:endParaRPr lang="fr-FR" sz="3200" dirty="0">
              <a:latin typeface="Calibri" pitchFamily="4" charset="0"/>
            </a:endParaRPr>
          </a:p>
        </p:txBody>
      </p:sp>
    </p:spTree>
    <p:extLst>
      <p:ext uri="{BB962C8B-B14F-4D97-AF65-F5344CB8AC3E}">
        <p14:creationI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mv="urn:schemas-microsoft-com:mac:vml" xmlns:p14="http://schemas.microsoft.com/office/powerpoint/2010/main" xmlns="" val="3941655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1"/>
          <p:cNvSpPr txBox="1">
            <a:spLocks noChangeArrowheads="1"/>
          </p:cNvSpPr>
          <p:nvPr/>
        </p:nvSpPr>
        <p:spPr bwMode="auto">
          <a:xfrm>
            <a:off x="872067" y="0"/>
            <a:ext cx="10259484" cy="1887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2945" tIns="89476" rIns="82945" bIns="41473" anchor="ctr">
            <a:prstTxWarp prst="textNoShape">
              <a:avLst/>
            </a:prstTxWarp>
          </a:bodyPr>
          <a:lstStyle/>
          <a:p>
            <a:pPr algn="ctr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</a:tabLst>
            </a:pPr>
            <a:r>
              <a:rPr lang="fr-FR" sz="5400" dirty="0" smtClean="0">
                <a:solidFill>
                  <a:srgbClr val="000000"/>
                </a:solidFill>
                <a:latin typeface="Calibri" pitchFamily="-100" charset="0"/>
              </a:rPr>
              <a:t>Bienvenue sur le stand </a:t>
            </a:r>
            <a:r>
              <a:rPr lang="fr-FR" sz="5400" dirty="0" err="1" smtClean="0">
                <a:solidFill>
                  <a:srgbClr val="000000"/>
                </a:solidFill>
                <a:latin typeface="Calibri" pitchFamily="-100" charset="0"/>
              </a:rPr>
              <a:t>Mathador</a:t>
            </a:r>
            <a:r>
              <a:rPr lang="fr-FR" sz="5400" dirty="0" smtClean="0">
                <a:solidFill>
                  <a:srgbClr val="000000"/>
                </a:solidFill>
                <a:latin typeface="Calibri" pitchFamily="-100" charset="0"/>
              </a:rPr>
              <a:t> !</a:t>
            </a:r>
            <a:endParaRPr lang="fr-FR" sz="5400" dirty="0">
              <a:solidFill>
                <a:srgbClr val="000000"/>
              </a:solidFill>
              <a:latin typeface="Calibri" pitchFamily="-100" charset="0"/>
            </a:endParaRPr>
          </a:p>
        </p:txBody>
      </p:sp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0" y="1887538"/>
            <a:ext cx="12192000" cy="14017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2945" tIns="114621" rIns="82945" bIns="41473">
            <a:prstTxWarp prst="textNoShape">
              <a:avLst/>
            </a:prstTxWarp>
          </a:bodyPr>
          <a:lstStyle/>
          <a:p>
            <a:pPr algn="ctr">
              <a:lnSpc>
                <a:spcPct val="84000"/>
              </a:lnSpc>
              <a:spcBef>
                <a:spcPts val="1363"/>
              </a:spcBef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r>
              <a:rPr lang="fr-FR" sz="3600" dirty="0" smtClean="0">
                <a:solidFill>
                  <a:srgbClr val="000000"/>
                </a:solidFill>
                <a:latin typeface="Calibri" pitchFamily="-100" charset="0"/>
              </a:rPr>
              <a:t>Je ne suis pas disponible pour le moment mais je vous ai préparé quelques défis !</a:t>
            </a:r>
            <a:endParaRPr lang="fr-FR" sz="3600" dirty="0">
              <a:solidFill>
                <a:srgbClr val="000000"/>
              </a:solidFill>
              <a:latin typeface="Calibri" pitchFamily="-100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3366139"/>
            <a:ext cx="12192000" cy="154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2945" tIns="114621" rIns="82945" bIns="41473">
            <a:prstTxWarp prst="textNoShape">
              <a:avLst/>
            </a:prstTxWarp>
          </a:bodyPr>
          <a:lstStyle/>
          <a:p>
            <a:pPr algn="ctr">
              <a:lnSpc>
                <a:spcPct val="84000"/>
              </a:lnSpc>
              <a:spcBef>
                <a:spcPts val="813"/>
              </a:spcBef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r>
              <a:rPr lang="fr-FR" sz="3600" dirty="0" smtClean="0">
                <a:solidFill>
                  <a:srgbClr val="000000"/>
                </a:solidFill>
                <a:latin typeface="Calibri" pitchFamily="-100" charset="0"/>
              </a:rPr>
              <a:t>Bonne gymnastique des neurones, petite séance d’une vingtaine de minutes ou moins pour les rapides… ou plus pour…</a:t>
            </a:r>
            <a:endParaRPr lang="fr-FR" sz="3600" dirty="0">
              <a:solidFill>
                <a:srgbClr val="000000"/>
              </a:solidFill>
              <a:latin typeface="Calibri" pitchFamily="-100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5128859"/>
            <a:ext cx="12192000" cy="172914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2945" tIns="114621" rIns="82945" bIns="41473">
            <a:prstTxWarp prst="textNoShape">
              <a:avLst/>
            </a:prstTxWarp>
          </a:bodyPr>
          <a:lstStyle/>
          <a:p>
            <a:pPr algn="ctr">
              <a:lnSpc>
                <a:spcPct val="84000"/>
              </a:lnSpc>
              <a:spcBef>
                <a:spcPts val="813"/>
              </a:spcBef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r>
              <a:rPr lang="fr-FR" sz="3600" dirty="0" smtClean="0">
                <a:solidFill>
                  <a:srgbClr val="000000"/>
                </a:solidFill>
                <a:latin typeface="Calibri" pitchFamily="-100" charset="0"/>
              </a:rPr>
              <a:t>Ces défis peuvent se chercher individuellement ou en équipe, c’est au choix.   </a:t>
            </a:r>
          </a:p>
          <a:p>
            <a:pPr algn="ctr">
              <a:lnSpc>
                <a:spcPct val="84000"/>
              </a:lnSpc>
              <a:spcBef>
                <a:spcPts val="813"/>
              </a:spcBef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r>
              <a:rPr lang="fr-FR" sz="3600" dirty="0" smtClean="0">
                <a:solidFill>
                  <a:srgbClr val="000000"/>
                </a:solidFill>
                <a:latin typeface="Calibri" pitchFamily="-100" charset="0"/>
              </a:rPr>
              <a:t>Eric </a:t>
            </a:r>
            <a:r>
              <a:rPr lang="fr-FR" sz="3600" dirty="0" err="1" smtClean="0">
                <a:solidFill>
                  <a:srgbClr val="000000"/>
                </a:solidFill>
                <a:latin typeface="Calibri" pitchFamily="-100" charset="0"/>
              </a:rPr>
              <a:t>Trouillot</a:t>
            </a:r>
            <a:endParaRPr lang="fr-FR" sz="3600" dirty="0">
              <a:solidFill>
                <a:srgbClr val="000000"/>
              </a:solidFill>
              <a:latin typeface="Calibri" pitchFamily="-100" charset="0"/>
            </a:endParaRPr>
          </a:p>
        </p:txBody>
      </p:sp>
    </p:spTree>
  </p:cSld>
  <p:clrMapOvr>
    <a:masterClrMapping/>
  </p:clrMapOvr>
  <p:transition spd="slow"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0" y="2693736"/>
            <a:ext cx="12192000" cy="416426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2945" tIns="114621" rIns="82945" bIns="41473">
            <a:prstTxWarp prst="textNoShape">
              <a:avLst/>
            </a:prstTxWarp>
          </a:bodyPr>
          <a:lstStyle/>
          <a:p>
            <a:pPr algn="ctr">
              <a:lnSpc>
                <a:spcPct val="84000"/>
              </a:lnSpc>
              <a:spcBef>
                <a:spcPts val="1363"/>
              </a:spcBef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r>
              <a:rPr lang="fr-FR" sz="8000" i="1" dirty="0" smtClean="0">
                <a:solidFill>
                  <a:srgbClr val="000000"/>
                </a:solidFill>
                <a:latin typeface="Calibri" pitchFamily="4" charset="0"/>
              </a:rPr>
              <a:t>DEFI 1</a:t>
            </a:r>
          </a:p>
          <a:p>
            <a:pPr algn="ctr">
              <a:lnSpc>
                <a:spcPct val="84000"/>
              </a:lnSpc>
              <a:spcBef>
                <a:spcPts val="1363"/>
              </a:spcBef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endParaRPr lang="fr-FR" sz="2000" i="1" dirty="0" smtClean="0">
              <a:solidFill>
                <a:srgbClr val="000000"/>
              </a:solidFill>
              <a:latin typeface="Calibri" pitchFamily="4" charset="0"/>
            </a:endParaRPr>
          </a:p>
          <a:p>
            <a:pPr algn="ctr">
              <a:lnSpc>
                <a:spcPct val="84000"/>
              </a:lnSpc>
              <a:spcBef>
                <a:spcPts val="1363"/>
              </a:spcBef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r>
              <a:rPr lang="fr-FR" sz="5400" i="1" dirty="0" smtClean="0">
                <a:solidFill>
                  <a:srgbClr val="000000"/>
                </a:solidFill>
                <a:latin typeface="Calibri" pitchFamily="4" charset="0"/>
              </a:rPr>
              <a:t>Enigme très visuelle</a:t>
            </a:r>
          </a:p>
          <a:p>
            <a:pPr algn="ctr">
              <a:lnSpc>
                <a:spcPct val="84000"/>
              </a:lnSpc>
              <a:spcBef>
                <a:spcPts val="1363"/>
              </a:spcBef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r>
              <a:rPr lang="fr-FR" sz="5400" i="1" dirty="0" smtClean="0">
                <a:solidFill>
                  <a:srgbClr val="000000"/>
                </a:solidFill>
                <a:latin typeface="Calibri" pitchFamily="4" charset="0"/>
              </a:rPr>
              <a:t>Soyez observateur et astucieux !</a:t>
            </a:r>
            <a:endParaRPr lang="fr-FR" sz="5400" i="1" dirty="0">
              <a:solidFill>
                <a:srgbClr val="000000"/>
              </a:solidFill>
              <a:latin typeface="Calibri" pitchFamily="4" charset="0"/>
            </a:endParaRPr>
          </a:p>
        </p:txBody>
      </p:sp>
      <p:pic>
        <p:nvPicPr>
          <p:cNvPr id="24580" name="Image 3" descr="images-1.jpe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07860" y="282233"/>
            <a:ext cx="3616118" cy="1829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Logiqu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4381" y="1791634"/>
            <a:ext cx="9474201" cy="3594100"/>
          </a:xfrm>
          <a:prstGeom prst="rect">
            <a:avLst/>
          </a:prstGeom>
        </p:spPr>
      </p:pic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5622019"/>
            <a:ext cx="12192000" cy="123598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2945" tIns="114621" rIns="82945" bIns="41473">
            <a:prstTxWarp prst="textNoShape">
              <a:avLst/>
            </a:prstTxWarp>
          </a:bodyPr>
          <a:lstStyle/>
          <a:p>
            <a:pPr algn="ctr">
              <a:lnSpc>
                <a:spcPct val="84000"/>
              </a:lnSpc>
              <a:spcBef>
                <a:spcPts val="813"/>
              </a:spcBef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r>
              <a:rPr lang="fr-FR" sz="3600" dirty="0" smtClean="0">
                <a:solidFill>
                  <a:srgbClr val="000000"/>
                </a:solidFill>
                <a:latin typeface="Calibri" pitchFamily="-100" charset="0"/>
              </a:rPr>
              <a:t>Solution à la fin, après tous les défis</a:t>
            </a:r>
            <a:endParaRPr lang="fr-FR" sz="3600" dirty="0">
              <a:solidFill>
                <a:srgbClr val="000000"/>
              </a:solidFill>
              <a:latin typeface="Calibri" pitchFamily="-100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0" y="2360852"/>
            <a:ext cx="12192000" cy="449714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2945" tIns="114621" rIns="82945" bIns="41473">
            <a:prstTxWarp prst="textNoShape">
              <a:avLst/>
            </a:prstTxWarp>
          </a:bodyPr>
          <a:lstStyle/>
          <a:p>
            <a:pPr algn="ctr">
              <a:lnSpc>
                <a:spcPct val="84000"/>
              </a:lnSpc>
              <a:spcBef>
                <a:spcPts val="1363"/>
              </a:spcBef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r>
              <a:rPr lang="fr-FR" sz="8000" i="1" dirty="0" smtClean="0">
                <a:solidFill>
                  <a:srgbClr val="000000"/>
                </a:solidFill>
                <a:latin typeface="Calibri" pitchFamily="4" charset="0"/>
              </a:rPr>
              <a:t>DEFI 2 : Trio</a:t>
            </a:r>
          </a:p>
          <a:p>
            <a:pPr algn="ctr">
              <a:lnSpc>
                <a:spcPct val="84000"/>
              </a:lnSpc>
              <a:spcBef>
                <a:spcPts val="1363"/>
              </a:spcBef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r>
              <a:rPr lang="fr-FR" sz="3200" i="1" dirty="0" smtClean="0">
                <a:solidFill>
                  <a:srgbClr val="000000"/>
                </a:solidFill>
                <a:latin typeface="Calibri" pitchFamily="4" charset="0"/>
              </a:rPr>
              <a:t>Dans la grille de nombres, il faut utiliser 3 nombres alignés (horizontalement, verticalement ou en diagonale) pour fabriquer le </a:t>
            </a:r>
            <a:r>
              <a:rPr lang="fr-FR" sz="3200" i="1" dirty="0" err="1" smtClean="0">
                <a:solidFill>
                  <a:srgbClr val="000000"/>
                </a:solidFill>
                <a:latin typeface="Calibri" pitchFamily="4" charset="0"/>
              </a:rPr>
              <a:t>nombre-cible</a:t>
            </a:r>
            <a:r>
              <a:rPr lang="fr-FR" sz="3200" i="1" dirty="0" smtClean="0">
                <a:solidFill>
                  <a:srgbClr val="000000"/>
                </a:solidFill>
                <a:latin typeface="Calibri" pitchFamily="4" charset="0"/>
              </a:rPr>
              <a:t> qui est écrit en gros sous la grille.</a:t>
            </a:r>
          </a:p>
          <a:p>
            <a:pPr algn="ctr">
              <a:lnSpc>
                <a:spcPct val="84000"/>
              </a:lnSpc>
              <a:spcBef>
                <a:spcPts val="1363"/>
              </a:spcBef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r>
              <a:rPr lang="fr-FR" sz="3200" i="1" dirty="0" smtClean="0">
                <a:solidFill>
                  <a:srgbClr val="000000"/>
                </a:solidFill>
                <a:latin typeface="Calibri" pitchFamily="4" charset="0"/>
              </a:rPr>
              <a:t>Toutes les opérations sont possibles. Il y a de nombreuses solutions. Possibilité d’en chercher le plus possible.</a:t>
            </a:r>
          </a:p>
          <a:p>
            <a:pPr algn="ctr">
              <a:lnSpc>
                <a:spcPct val="84000"/>
              </a:lnSpc>
              <a:spcBef>
                <a:spcPts val="1363"/>
              </a:spcBef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r>
              <a:rPr lang="fr-FR" sz="3200" i="1" dirty="0" smtClean="0">
                <a:solidFill>
                  <a:srgbClr val="000000"/>
                </a:solidFill>
                <a:latin typeface="Calibri" pitchFamily="4" charset="0"/>
              </a:rPr>
              <a:t>C’est à vous…</a:t>
            </a:r>
            <a:endParaRPr lang="fr-FR" sz="3200" i="1" dirty="0">
              <a:solidFill>
                <a:srgbClr val="000000"/>
              </a:solidFill>
              <a:latin typeface="Calibri" pitchFamily="4" charset="0"/>
            </a:endParaRPr>
          </a:p>
        </p:txBody>
      </p:sp>
      <p:pic>
        <p:nvPicPr>
          <p:cNvPr id="24580" name="Image 3" descr="images-1.jpe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07860" y="282233"/>
            <a:ext cx="3616118" cy="1829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Picture 4" descr="&#10;DSCN2154'.JPG                                                  00053C0F&#10;Macintosh  HD                  BFB9FAFF: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011" name="Text Box 5"/>
          <p:cNvSpPr txBox="1">
            <a:spLocks noChangeArrowheads="1"/>
          </p:cNvSpPr>
          <p:nvPr/>
        </p:nvSpPr>
        <p:spPr bwMode="auto">
          <a:xfrm>
            <a:off x="5676901" y="5500689"/>
            <a:ext cx="2324100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fr-FR" sz="9600" b="1">
                <a:latin typeface="Calibri" pitchFamily="4" charset="0"/>
              </a:rPr>
              <a:t>31</a:t>
            </a:r>
            <a:endParaRPr lang="fr-FR" sz="9600">
              <a:latin typeface="Calibri" pitchFamily="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0" y="2360852"/>
            <a:ext cx="12192000" cy="449714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2945" tIns="114621" rIns="82945" bIns="41473">
            <a:prstTxWarp prst="textNoShape">
              <a:avLst/>
            </a:prstTxWarp>
          </a:bodyPr>
          <a:lstStyle/>
          <a:p>
            <a:pPr algn="ctr">
              <a:lnSpc>
                <a:spcPct val="84000"/>
              </a:lnSpc>
              <a:spcBef>
                <a:spcPts val="1363"/>
              </a:spcBef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r>
              <a:rPr lang="fr-FR" sz="8000" i="1" dirty="0" smtClean="0">
                <a:solidFill>
                  <a:srgbClr val="000000"/>
                </a:solidFill>
                <a:latin typeface="Calibri" pitchFamily="4" charset="0"/>
              </a:rPr>
              <a:t>DEFI 3 : </a:t>
            </a:r>
            <a:r>
              <a:rPr lang="fr-FR" sz="8000" i="1" dirty="0" err="1" smtClean="0">
                <a:solidFill>
                  <a:srgbClr val="000000"/>
                </a:solidFill>
                <a:latin typeface="Calibri" pitchFamily="4" charset="0"/>
              </a:rPr>
              <a:t>Mathador</a:t>
            </a:r>
            <a:endParaRPr lang="fr-FR" sz="8000" i="1" dirty="0" smtClean="0">
              <a:solidFill>
                <a:srgbClr val="000000"/>
              </a:solidFill>
              <a:latin typeface="Calibri" pitchFamily="4" charset="0"/>
            </a:endParaRPr>
          </a:p>
          <a:p>
            <a:pPr algn="ctr">
              <a:lnSpc>
                <a:spcPct val="84000"/>
              </a:lnSpc>
              <a:spcBef>
                <a:spcPts val="1363"/>
              </a:spcBef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r>
              <a:rPr lang="fr-FR" sz="3200" i="1" dirty="0" smtClean="0">
                <a:solidFill>
                  <a:srgbClr val="000000"/>
                </a:solidFill>
                <a:latin typeface="Calibri" pitchFamily="4" charset="0"/>
              </a:rPr>
              <a:t>Un lancer de 5 dés blancs donnent 5 nombres.</a:t>
            </a:r>
          </a:p>
          <a:p>
            <a:pPr algn="ctr">
              <a:lnSpc>
                <a:spcPct val="84000"/>
              </a:lnSpc>
              <a:spcBef>
                <a:spcPts val="1363"/>
              </a:spcBef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r>
              <a:rPr lang="fr-FR" sz="3200" i="1" dirty="0" smtClean="0">
                <a:solidFill>
                  <a:srgbClr val="000000"/>
                </a:solidFill>
                <a:latin typeface="Calibri" pitchFamily="4" charset="0"/>
              </a:rPr>
              <a:t>Les 2 dés rouges déterminent le </a:t>
            </a:r>
            <a:r>
              <a:rPr lang="fr-FR" sz="3200" i="1" dirty="0" err="1" smtClean="0">
                <a:solidFill>
                  <a:srgbClr val="000000"/>
                </a:solidFill>
                <a:latin typeface="Calibri" pitchFamily="4" charset="0"/>
              </a:rPr>
              <a:t>nombre-cible</a:t>
            </a:r>
            <a:r>
              <a:rPr lang="fr-FR" sz="3200" i="1" dirty="0" smtClean="0">
                <a:solidFill>
                  <a:srgbClr val="000000"/>
                </a:solidFill>
                <a:latin typeface="Calibri" pitchFamily="4" charset="0"/>
              </a:rPr>
              <a:t> à fabriquer.</a:t>
            </a:r>
          </a:p>
          <a:p>
            <a:pPr algn="ctr">
              <a:lnSpc>
                <a:spcPct val="84000"/>
              </a:lnSpc>
              <a:spcBef>
                <a:spcPts val="1363"/>
              </a:spcBef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r>
              <a:rPr lang="fr-FR" sz="3200" i="1" dirty="0" smtClean="0">
                <a:solidFill>
                  <a:srgbClr val="000000"/>
                </a:solidFill>
                <a:latin typeface="Calibri" pitchFamily="4" charset="0"/>
              </a:rPr>
              <a:t>Toutes les opérations sont possibles. On peut utiliser 2 ou 3 ou 4 ou les 5 nombres mais une fois maximum.  Il y a de nombreuses solutions. Possibilité d’en chercher le plus possible.</a:t>
            </a:r>
          </a:p>
          <a:p>
            <a:pPr algn="ctr">
              <a:lnSpc>
                <a:spcPct val="84000"/>
              </a:lnSpc>
              <a:spcBef>
                <a:spcPts val="1363"/>
              </a:spcBef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r>
              <a:rPr lang="fr-FR" sz="3200" i="1" dirty="0" smtClean="0">
                <a:solidFill>
                  <a:srgbClr val="000000"/>
                </a:solidFill>
                <a:latin typeface="Calibri" pitchFamily="4" charset="0"/>
              </a:rPr>
              <a:t>C’est à vous…</a:t>
            </a:r>
            <a:endParaRPr lang="fr-FR" sz="3200" i="1" dirty="0">
              <a:solidFill>
                <a:srgbClr val="000000"/>
              </a:solidFill>
              <a:latin typeface="Calibri" pitchFamily="4" charset="0"/>
            </a:endParaRPr>
          </a:p>
        </p:txBody>
      </p:sp>
      <p:pic>
        <p:nvPicPr>
          <p:cNvPr id="24580" name="Image 3" descr="images-1.jpe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07860" y="282233"/>
            <a:ext cx="3616118" cy="1829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490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78417" y="1"/>
            <a:ext cx="10422467" cy="57578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63491" name="Rectangle 3"/>
          <p:cNvSpPr>
            <a:spLocks noChangeArrowheads="1"/>
          </p:cNvSpPr>
          <p:nvPr/>
        </p:nvSpPr>
        <p:spPr bwMode="auto">
          <a:xfrm>
            <a:off x="0" y="5791201"/>
            <a:ext cx="121920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fr-FR" sz="5400" b="1">
                <a:latin typeface="Calibri" pitchFamily="-100" charset="0"/>
              </a:rPr>
              <a:t>28  avec  4 ; 6 ; 8 ; 4 et 7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a="http://schemas.openxmlformats.org/drawingml/2006/main"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499DD401D725E419027BF6EC54E67B0" ma:contentTypeVersion="9" ma:contentTypeDescription="Crée un document." ma:contentTypeScope="" ma:versionID="a66063d4bcf2c6d4084f1af054886799">
  <xsd:schema xmlns:xsd="http://www.w3.org/2001/XMLSchema" xmlns:xs="http://www.w3.org/2001/XMLSchema" xmlns:p="http://schemas.microsoft.com/office/2006/metadata/properties" xmlns:ns3="63025075-ae51-488c-9302-8491d62aa1c5" xmlns:ns4="0919dce2-421f-4e14-98fe-8dadc2ca8278" targetNamespace="http://schemas.microsoft.com/office/2006/metadata/properties" ma:root="true" ma:fieldsID="75bc24e9ccc2979945817f68ece30486" ns3:_="" ns4:_="">
    <xsd:import namespace="63025075-ae51-488c-9302-8491d62aa1c5"/>
    <xsd:import namespace="0919dce2-421f-4e14-98fe-8dadc2ca827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025075-ae51-488c-9302-8491d62aa1c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19dce2-421f-4e14-98fe-8dadc2ca827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Partage du hachage d’indicateur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2BB1CE2-8066-4B00-9BF2-DD79DF30669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76F71BE-3D57-4045-92A6-244D95E3E749}">
  <ds:schemaRefs>
    <ds:schemaRef ds:uri="http://purl.org/dc/elements/1.1/"/>
    <ds:schemaRef ds:uri="http://schemas.microsoft.com/office/2006/metadata/properties"/>
    <ds:schemaRef ds:uri="0919dce2-421f-4e14-98fe-8dadc2ca8278"/>
    <ds:schemaRef ds:uri="http://purl.org/dc/terms/"/>
    <ds:schemaRef ds:uri="63025075-ae51-488c-9302-8491d62aa1c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B7366E8E-C06A-4CE6-9C48-3EBD995C69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3025075-ae51-488c-9302-8491d62aa1c5"/>
    <ds:schemaRef ds:uri="0919dce2-421f-4e14-98fe-8dadc2ca827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9054</TotalTime>
  <Words>665</Words>
  <Application>Microsoft Macintosh PowerPoint</Application>
  <PresentationFormat>Personnalisé</PresentationFormat>
  <Paragraphs>85</Paragraphs>
  <Slides>17</Slides>
  <Notes>10</Notes>
  <HiddenSlides>0</HiddenSlides>
  <MMClips>0</MMClips>
  <ScaleCrop>false</ScaleCrop>
  <HeadingPairs>
    <vt:vector size="4" baseType="variant">
      <vt:variant>
        <vt:lpstr>Modèle de conception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18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JAMET Cristine</dc:creator>
  <cp:lastModifiedBy>Utilisateur de la version d'évaluation de Office 2004</cp:lastModifiedBy>
  <cp:revision>173</cp:revision>
  <dcterms:created xsi:type="dcterms:W3CDTF">2021-05-18T16:03:26Z</dcterms:created>
  <dcterms:modified xsi:type="dcterms:W3CDTF">2021-05-18T16:04:06Z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0x0101008499DD401D725E419027BF6EC54E67B0</vt:lpwstr>
  </property>
  <property fmtid="{D5CDD505-2E9C-101B-9397-08002B2CF9AE}" pid="3" name="TypologieDocument">
    <vt:lpwstr>1;#N/A|590b5934-11d1-4345-ab40-b262c114c763</vt:lpwstr>
  </property>
</Properties>
</file>